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8" r:id="rId4"/>
    <p:sldId id="269" r:id="rId5"/>
    <p:sldId id="270" r:id="rId6"/>
    <p:sldId id="271" r:id="rId7"/>
    <p:sldId id="272" r:id="rId8"/>
    <p:sldId id="273" r:id="rId9"/>
    <p:sldId id="274" r:id="rId10"/>
    <p:sldId id="27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3" d="100"/>
          <a:sy n="43" d="100"/>
        </p:scale>
        <p:origin x="2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C81FA03-E362-4E74-89DD-B6CCAE7E3323}"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560894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81FA03-E362-4E74-89DD-B6CCAE7E3323}"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3860535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81FA03-E362-4E74-89DD-B6CCAE7E3323}"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1043453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C81FA03-E362-4E74-89DD-B6CCAE7E3323}" type="datetimeFigureOut">
              <a:rPr lang="en-GB" smtClean="0"/>
              <a:t>27/09/2020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3739560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C81FA03-E362-4E74-89DD-B6CCAE7E3323}" type="datetimeFigureOut">
              <a:rPr lang="en-GB" smtClean="0"/>
              <a:t>27/09/2020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187534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C81FA03-E362-4E74-89DD-B6CCAE7E3323}" type="datetimeFigureOut">
              <a:rPr lang="en-GB" smtClean="0"/>
              <a:t>27/09/2020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3873162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81FA03-E362-4E74-89DD-B6CCAE7E3323}" type="datetimeFigureOut">
              <a:rPr lang="en-GB" smtClean="0"/>
              <a:t>27/09/2020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1476564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C81FA03-E362-4E74-89DD-B6CCAE7E3323}" type="datetimeFigureOut">
              <a:rPr lang="en-GB" smtClean="0"/>
              <a:t>27/09/2020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3450416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C81FA03-E362-4E74-89DD-B6CCAE7E3323}" type="datetimeFigureOut">
              <a:rPr lang="en-GB" smtClean="0"/>
              <a:t>27/09/2020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3338580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81FA03-E362-4E74-89DD-B6CCAE7E3323}"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2499054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81FA03-E362-4E74-89DD-B6CCAE7E3323}"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2CD0C-A724-487C-9334-C7FBFF764045}" type="slidenum">
              <a:rPr lang="en-GB" smtClean="0"/>
              <a:t>‹#›</a:t>
            </a:fld>
            <a:endParaRPr lang="en-GB"/>
          </a:p>
        </p:txBody>
      </p:sp>
    </p:spTree>
    <p:extLst>
      <p:ext uri="{BB962C8B-B14F-4D97-AF65-F5344CB8AC3E}">
        <p14:creationId xmlns:p14="http://schemas.microsoft.com/office/powerpoint/2010/main" val="2709870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81FA03-E362-4E74-89DD-B6CCAE7E3323}" type="datetimeFigureOut">
              <a:rPr lang="en-GB" smtClean="0"/>
              <a:t>27/09/2020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32CD0C-A724-487C-9334-C7FBFF764045}" type="slidenum">
              <a:rPr lang="en-GB" smtClean="0"/>
              <a:t>‹#›</a:t>
            </a:fld>
            <a:endParaRPr lang="en-GB"/>
          </a:p>
        </p:txBody>
      </p:sp>
    </p:spTree>
    <p:extLst>
      <p:ext uri="{BB962C8B-B14F-4D97-AF65-F5344CB8AC3E}">
        <p14:creationId xmlns:p14="http://schemas.microsoft.com/office/powerpoint/2010/main" val="2583458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HMXoHKwWmU8"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2051" y="806245"/>
            <a:ext cx="10491020" cy="2526738"/>
          </a:xfrm>
        </p:spPr>
        <p:txBody>
          <a:bodyPr>
            <a:noAutofit/>
          </a:bodyPr>
          <a:lstStyle/>
          <a:p>
            <a:pPr algn="l"/>
            <a:r>
              <a:rPr lang="en-GB" sz="4400" u="sng" dirty="0" smtClean="0"/>
              <a:t>WALT: To be able to recognise that vibrations from a sound travel through a medium to the ear.</a:t>
            </a:r>
            <a:endParaRPr lang="en-GB" sz="4400" u="sng" dirty="0"/>
          </a:p>
        </p:txBody>
      </p:sp>
      <p:sp>
        <p:nvSpPr>
          <p:cNvPr id="3" name="Subtitle 2"/>
          <p:cNvSpPr>
            <a:spLocks noGrp="1"/>
          </p:cNvSpPr>
          <p:nvPr>
            <p:ph type="subTitle" idx="1"/>
          </p:nvPr>
        </p:nvSpPr>
        <p:spPr>
          <a:xfrm>
            <a:off x="412954" y="4522839"/>
            <a:ext cx="10943304" cy="931606"/>
          </a:xfrm>
        </p:spPr>
        <p:txBody>
          <a:bodyPr>
            <a:noAutofit/>
          </a:bodyPr>
          <a:lstStyle/>
          <a:p>
            <a:r>
              <a:rPr lang="en-GB" sz="3600" dirty="0" smtClean="0"/>
              <a:t>KV: vibrations, soundwave</a:t>
            </a:r>
            <a:r>
              <a:rPr lang="en-GB" sz="3600" smtClean="0"/>
              <a:t>, medium, ear</a:t>
            </a:r>
            <a:endParaRPr lang="en-GB" sz="3600" dirty="0"/>
          </a:p>
        </p:txBody>
      </p:sp>
    </p:spTree>
    <p:extLst>
      <p:ext uri="{BB962C8B-B14F-4D97-AF65-F5344CB8AC3E}">
        <p14:creationId xmlns:p14="http://schemas.microsoft.com/office/powerpoint/2010/main" val="2719693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 Questions</a:t>
            </a:r>
            <a:endParaRPr lang="en-GB" dirty="0"/>
          </a:p>
        </p:txBody>
      </p:sp>
      <p:sp>
        <p:nvSpPr>
          <p:cNvPr id="3" name="Content Placeholder 2"/>
          <p:cNvSpPr>
            <a:spLocks noGrp="1"/>
          </p:cNvSpPr>
          <p:nvPr>
            <p:ph idx="1"/>
          </p:nvPr>
        </p:nvSpPr>
        <p:spPr/>
        <p:txBody>
          <a:bodyPr/>
          <a:lstStyle/>
          <a:p>
            <a:pPr marL="514350" indent="-514350">
              <a:buAutoNum type="arabicParenR"/>
            </a:pPr>
            <a:r>
              <a:rPr lang="en-GB" dirty="0" smtClean="0"/>
              <a:t>How is sound made?</a:t>
            </a:r>
          </a:p>
          <a:p>
            <a:pPr marL="514350" indent="-514350">
              <a:buAutoNum type="arabicParenR"/>
            </a:pPr>
            <a:endParaRPr lang="en-GB" dirty="0" smtClean="0"/>
          </a:p>
          <a:p>
            <a:pPr marL="514350" indent="-514350">
              <a:buAutoNum type="arabicParenR"/>
            </a:pPr>
            <a:r>
              <a:rPr lang="en-GB" dirty="0" smtClean="0"/>
              <a:t>What is a wavelength?</a:t>
            </a:r>
          </a:p>
          <a:p>
            <a:pPr marL="514350" indent="-514350">
              <a:buAutoNum type="arabicParenR"/>
            </a:pPr>
            <a:endParaRPr lang="en-GB" dirty="0" smtClean="0"/>
          </a:p>
          <a:p>
            <a:pPr marL="514350" indent="-514350">
              <a:buAutoNum type="arabicParenR"/>
            </a:pPr>
            <a:r>
              <a:rPr lang="en-GB" dirty="0" smtClean="0"/>
              <a:t>What is amplitude?</a:t>
            </a:r>
          </a:p>
          <a:p>
            <a:pPr marL="514350" indent="-514350">
              <a:buAutoNum type="arabicParenR"/>
            </a:pPr>
            <a:endParaRPr lang="en-GB" dirty="0"/>
          </a:p>
          <a:p>
            <a:pPr marL="514350" indent="-514350">
              <a:buAutoNum type="arabicParenR"/>
            </a:pPr>
            <a:r>
              <a:rPr lang="en-GB" dirty="0" smtClean="0"/>
              <a:t>What is energy?</a:t>
            </a:r>
            <a:endParaRPr lang="en-GB" dirty="0"/>
          </a:p>
        </p:txBody>
      </p:sp>
    </p:spTree>
    <p:extLst>
      <p:ext uri="{BB962C8B-B14F-4D97-AF65-F5344CB8AC3E}">
        <p14:creationId xmlns:p14="http://schemas.microsoft.com/office/powerpoint/2010/main" val="3057670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Glossary – match the vocab to the definition</a:t>
            </a:r>
            <a:endParaRPr lang="en-GB" u="sng" dirty="0"/>
          </a:p>
        </p:txBody>
      </p:sp>
      <p:sp>
        <p:nvSpPr>
          <p:cNvPr id="3" name="Content Placeholder 2"/>
          <p:cNvSpPr>
            <a:spLocks noGrp="1"/>
          </p:cNvSpPr>
          <p:nvPr>
            <p:ph idx="1"/>
          </p:nvPr>
        </p:nvSpPr>
        <p:spPr>
          <a:xfrm>
            <a:off x="838200" y="1825625"/>
            <a:ext cx="2553929" cy="4351338"/>
          </a:xfrm>
        </p:spPr>
        <p:txBody>
          <a:bodyPr/>
          <a:lstStyle/>
          <a:p>
            <a:pPr marL="0" indent="0">
              <a:buNone/>
            </a:pPr>
            <a:r>
              <a:rPr lang="en-GB" dirty="0" smtClean="0"/>
              <a:t>Vibration</a:t>
            </a:r>
          </a:p>
          <a:p>
            <a:pPr marL="0" indent="0">
              <a:buNone/>
            </a:pPr>
            <a:endParaRPr lang="en-GB" dirty="0"/>
          </a:p>
          <a:p>
            <a:pPr marL="0" indent="0">
              <a:buNone/>
            </a:pPr>
            <a:r>
              <a:rPr lang="en-GB" dirty="0" smtClean="0"/>
              <a:t>Wavelength</a:t>
            </a:r>
          </a:p>
          <a:p>
            <a:pPr marL="0" indent="0">
              <a:buNone/>
            </a:pPr>
            <a:endParaRPr lang="en-GB" dirty="0"/>
          </a:p>
          <a:p>
            <a:pPr marL="0" indent="0">
              <a:buNone/>
            </a:pPr>
            <a:r>
              <a:rPr lang="en-GB" dirty="0" smtClean="0"/>
              <a:t>Amplitude</a:t>
            </a:r>
          </a:p>
          <a:p>
            <a:pPr marL="0" indent="0">
              <a:buNone/>
            </a:pPr>
            <a:endParaRPr lang="en-GB" dirty="0"/>
          </a:p>
          <a:p>
            <a:pPr marL="0" indent="0">
              <a:buNone/>
            </a:pPr>
            <a:r>
              <a:rPr lang="en-GB" dirty="0" smtClean="0"/>
              <a:t>energy</a:t>
            </a:r>
            <a:endParaRPr lang="en-GB" dirty="0"/>
          </a:p>
        </p:txBody>
      </p:sp>
      <p:sp>
        <p:nvSpPr>
          <p:cNvPr id="4" name="Rectangle 3"/>
          <p:cNvSpPr/>
          <p:nvPr/>
        </p:nvSpPr>
        <p:spPr>
          <a:xfrm>
            <a:off x="6442364" y="2814843"/>
            <a:ext cx="5648343" cy="830997"/>
          </a:xfrm>
          <a:prstGeom prst="rect">
            <a:avLst/>
          </a:prstGeom>
        </p:spPr>
        <p:txBody>
          <a:bodyPr wrap="square">
            <a:spAutoFit/>
          </a:bodyPr>
          <a:lstStyle/>
          <a:p>
            <a:r>
              <a:rPr lang="en-GB" sz="2400" b="0" i="0" dirty="0" smtClean="0">
                <a:solidFill>
                  <a:srgbClr val="222222"/>
                </a:solidFill>
                <a:effectLst/>
                <a:latin typeface="arial" panose="020B0604020202020204" pitchFamily="34" charset="0"/>
              </a:rPr>
              <a:t>quickly moving back and forth (or up and down) about a point</a:t>
            </a:r>
            <a:endParaRPr lang="en-GB" sz="2400" dirty="0"/>
          </a:p>
        </p:txBody>
      </p:sp>
      <p:sp>
        <p:nvSpPr>
          <p:cNvPr id="5" name="Rectangle 4"/>
          <p:cNvSpPr/>
          <p:nvPr/>
        </p:nvSpPr>
        <p:spPr>
          <a:xfrm>
            <a:off x="6442364" y="3776305"/>
            <a:ext cx="5334000" cy="830997"/>
          </a:xfrm>
          <a:prstGeom prst="rect">
            <a:avLst/>
          </a:prstGeom>
        </p:spPr>
        <p:txBody>
          <a:bodyPr wrap="square">
            <a:spAutoFit/>
          </a:bodyPr>
          <a:lstStyle/>
          <a:p>
            <a:r>
              <a:rPr lang="en-GB" sz="2400" b="0" i="0" dirty="0" smtClean="0">
                <a:solidFill>
                  <a:srgbClr val="222222"/>
                </a:solidFill>
                <a:effectLst/>
                <a:latin typeface="arial" panose="020B0604020202020204" pitchFamily="34" charset="0"/>
              </a:rPr>
              <a:t>is the distance between two peaks of the </a:t>
            </a:r>
            <a:r>
              <a:rPr lang="en-GB" sz="2400" b="1" i="0" dirty="0" smtClean="0">
                <a:solidFill>
                  <a:srgbClr val="222222"/>
                </a:solidFill>
                <a:effectLst/>
                <a:latin typeface="arial" panose="020B0604020202020204" pitchFamily="34" charset="0"/>
              </a:rPr>
              <a:t>wave</a:t>
            </a:r>
            <a:endParaRPr lang="en-GB" sz="2400" dirty="0"/>
          </a:p>
        </p:txBody>
      </p:sp>
      <p:sp>
        <p:nvSpPr>
          <p:cNvPr id="6" name="Rectangle 5"/>
          <p:cNvSpPr/>
          <p:nvPr/>
        </p:nvSpPr>
        <p:spPr>
          <a:xfrm>
            <a:off x="6442364" y="1484049"/>
            <a:ext cx="5098472" cy="1200329"/>
          </a:xfrm>
          <a:prstGeom prst="rect">
            <a:avLst/>
          </a:prstGeom>
        </p:spPr>
        <p:txBody>
          <a:bodyPr wrap="square">
            <a:spAutoFit/>
          </a:bodyPr>
          <a:lstStyle/>
          <a:p>
            <a:r>
              <a:rPr lang="en-GB" sz="2400" b="0" i="0" dirty="0" smtClean="0">
                <a:solidFill>
                  <a:srgbClr val="222222"/>
                </a:solidFill>
                <a:effectLst/>
                <a:latin typeface="arial" panose="020B0604020202020204" pitchFamily="34" charset="0"/>
              </a:rPr>
              <a:t>is the distance that a wave dips down or rises higher than its calm or flat surface,</a:t>
            </a:r>
            <a:endParaRPr lang="en-GB" sz="2400" dirty="0"/>
          </a:p>
        </p:txBody>
      </p:sp>
      <p:sp>
        <p:nvSpPr>
          <p:cNvPr id="7" name="Rectangle 6"/>
          <p:cNvSpPr/>
          <p:nvPr/>
        </p:nvSpPr>
        <p:spPr>
          <a:xfrm>
            <a:off x="6442364" y="4920734"/>
            <a:ext cx="2991525" cy="461665"/>
          </a:xfrm>
          <a:prstGeom prst="rect">
            <a:avLst/>
          </a:prstGeom>
        </p:spPr>
        <p:txBody>
          <a:bodyPr wrap="none">
            <a:spAutoFit/>
          </a:bodyPr>
          <a:lstStyle/>
          <a:p>
            <a:r>
              <a:rPr lang="en-GB" sz="2400" b="0" i="0" dirty="0" smtClean="0">
                <a:solidFill>
                  <a:srgbClr val="222222"/>
                </a:solidFill>
                <a:effectLst/>
                <a:latin typeface="arial" panose="020B0604020202020204" pitchFamily="34" charset="0"/>
              </a:rPr>
              <a:t>the ability to do work</a:t>
            </a:r>
            <a:endParaRPr lang="en-GB" sz="2400" dirty="0"/>
          </a:p>
        </p:txBody>
      </p:sp>
    </p:spTree>
    <p:extLst>
      <p:ext uri="{BB962C8B-B14F-4D97-AF65-F5344CB8AC3E}">
        <p14:creationId xmlns:p14="http://schemas.microsoft.com/office/powerpoint/2010/main" val="31516845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Glossary – copy into books</a:t>
            </a:r>
            <a:endParaRPr lang="en-GB" dirty="0"/>
          </a:p>
        </p:txBody>
      </p:sp>
      <p:sp>
        <p:nvSpPr>
          <p:cNvPr id="3" name="Content Placeholder 2"/>
          <p:cNvSpPr>
            <a:spLocks noGrp="1"/>
          </p:cNvSpPr>
          <p:nvPr>
            <p:ph idx="1"/>
          </p:nvPr>
        </p:nvSpPr>
        <p:spPr>
          <a:xfrm>
            <a:off x="553064" y="1726812"/>
            <a:ext cx="2691581" cy="4351338"/>
          </a:xfrm>
        </p:spPr>
        <p:txBody>
          <a:bodyPr/>
          <a:lstStyle/>
          <a:p>
            <a:pPr marL="0" indent="0">
              <a:buNone/>
            </a:pPr>
            <a:r>
              <a:rPr lang="en-GB" dirty="0" smtClean="0"/>
              <a:t>Vibration -</a:t>
            </a:r>
          </a:p>
          <a:p>
            <a:pPr marL="0" indent="0">
              <a:buNone/>
            </a:pPr>
            <a:endParaRPr lang="en-GB" dirty="0"/>
          </a:p>
          <a:p>
            <a:pPr marL="0" indent="0">
              <a:buNone/>
            </a:pPr>
            <a:r>
              <a:rPr lang="en-GB" dirty="0" smtClean="0"/>
              <a:t>Wavelength -</a:t>
            </a:r>
          </a:p>
          <a:p>
            <a:pPr marL="0" indent="0">
              <a:buNone/>
            </a:pPr>
            <a:endParaRPr lang="en-GB" dirty="0"/>
          </a:p>
          <a:p>
            <a:pPr marL="0" indent="0">
              <a:buNone/>
            </a:pPr>
            <a:r>
              <a:rPr lang="en-GB" dirty="0" smtClean="0"/>
              <a:t>Amplitude -</a:t>
            </a:r>
          </a:p>
          <a:p>
            <a:pPr marL="0" indent="0">
              <a:buNone/>
            </a:pPr>
            <a:endParaRPr lang="en-GB" dirty="0"/>
          </a:p>
          <a:p>
            <a:pPr marL="0" indent="0">
              <a:buNone/>
            </a:pPr>
            <a:r>
              <a:rPr lang="en-GB" dirty="0" smtClean="0"/>
              <a:t>Energy -</a:t>
            </a:r>
            <a:endParaRPr lang="en-GB" dirty="0"/>
          </a:p>
        </p:txBody>
      </p:sp>
      <p:sp>
        <p:nvSpPr>
          <p:cNvPr id="4" name="Rectangle 3"/>
          <p:cNvSpPr/>
          <p:nvPr/>
        </p:nvSpPr>
        <p:spPr>
          <a:xfrm>
            <a:off x="2800771" y="1726812"/>
            <a:ext cx="9086429" cy="461665"/>
          </a:xfrm>
          <a:prstGeom prst="rect">
            <a:avLst/>
          </a:prstGeom>
        </p:spPr>
        <p:txBody>
          <a:bodyPr wrap="square">
            <a:spAutoFit/>
          </a:bodyPr>
          <a:lstStyle/>
          <a:p>
            <a:r>
              <a:rPr lang="en-GB" sz="2400" b="0" i="0" dirty="0" smtClean="0">
                <a:solidFill>
                  <a:srgbClr val="222222"/>
                </a:solidFill>
                <a:effectLst/>
                <a:latin typeface="arial" panose="020B0604020202020204" pitchFamily="34" charset="0"/>
              </a:rPr>
              <a:t>quickly moving back and forth (or up and down) about a point</a:t>
            </a:r>
            <a:endParaRPr lang="en-GB" sz="2400" dirty="0"/>
          </a:p>
        </p:txBody>
      </p:sp>
      <p:sp>
        <p:nvSpPr>
          <p:cNvPr id="5" name="Rectangle 4"/>
          <p:cNvSpPr/>
          <p:nvPr/>
        </p:nvSpPr>
        <p:spPr>
          <a:xfrm>
            <a:off x="2957942" y="2776756"/>
            <a:ext cx="8666021" cy="461665"/>
          </a:xfrm>
          <a:prstGeom prst="rect">
            <a:avLst/>
          </a:prstGeom>
        </p:spPr>
        <p:txBody>
          <a:bodyPr wrap="square">
            <a:spAutoFit/>
          </a:bodyPr>
          <a:lstStyle/>
          <a:p>
            <a:r>
              <a:rPr lang="en-GB" sz="2400" b="0" i="0" dirty="0" smtClean="0">
                <a:solidFill>
                  <a:srgbClr val="222222"/>
                </a:solidFill>
                <a:effectLst/>
                <a:latin typeface="arial" panose="020B0604020202020204" pitchFamily="34" charset="0"/>
              </a:rPr>
              <a:t>is the distance between two peaks of the </a:t>
            </a:r>
            <a:r>
              <a:rPr lang="en-GB" sz="2400" b="1" i="0" dirty="0" smtClean="0">
                <a:solidFill>
                  <a:srgbClr val="222222"/>
                </a:solidFill>
                <a:effectLst/>
                <a:latin typeface="arial" panose="020B0604020202020204" pitchFamily="34" charset="0"/>
              </a:rPr>
              <a:t>wave</a:t>
            </a:r>
            <a:endParaRPr lang="en-GB" sz="2400" dirty="0"/>
          </a:p>
        </p:txBody>
      </p:sp>
      <p:sp>
        <p:nvSpPr>
          <p:cNvPr id="6" name="Rectangle 5"/>
          <p:cNvSpPr/>
          <p:nvPr/>
        </p:nvSpPr>
        <p:spPr>
          <a:xfrm>
            <a:off x="2957942" y="3655253"/>
            <a:ext cx="8354291" cy="830997"/>
          </a:xfrm>
          <a:prstGeom prst="rect">
            <a:avLst/>
          </a:prstGeom>
        </p:spPr>
        <p:txBody>
          <a:bodyPr wrap="square">
            <a:spAutoFit/>
          </a:bodyPr>
          <a:lstStyle/>
          <a:p>
            <a:r>
              <a:rPr lang="en-GB" sz="2400" b="0" i="0" dirty="0" smtClean="0">
                <a:solidFill>
                  <a:srgbClr val="222222"/>
                </a:solidFill>
                <a:effectLst/>
                <a:latin typeface="arial" panose="020B0604020202020204" pitchFamily="34" charset="0"/>
              </a:rPr>
              <a:t>is the distance that a wave dips down or rises higher than its calm or flat surface,</a:t>
            </a:r>
            <a:endParaRPr lang="en-GB" sz="2400" dirty="0"/>
          </a:p>
        </p:txBody>
      </p:sp>
      <p:sp>
        <p:nvSpPr>
          <p:cNvPr id="7" name="Rectangle 6"/>
          <p:cNvSpPr/>
          <p:nvPr/>
        </p:nvSpPr>
        <p:spPr>
          <a:xfrm>
            <a:off x="2313710" y="4893025"/>
            <a:ext cx="2991525" cy="461665"/>
          </a:xfrm>
          <a:prstGeom prst="rect">
            <a:avLst/>
          </a:prstGeom>
        </p:spPr>
        <p:txBody>
          <a:bodyPr wrap="none">
            <a:spAutoFit/>
          </a:bodyPr>
          <a:lstStyle/>
          <a:p>
            <a:r>
              <a:rPr lang="en-GB" sz="2400" b="0" i="0" dirty="0" smtClean="0">
                <a:solidFill>
                  <a:srgbClr val="222222"/>
                </a:solidFill>
                <a:effectLst/>
                <a:latin typeface="arial" panose="020B0604020202020204" pitchFamily="34" charset="0"/>
              </a:rPr>
              <a:t>the ability to do work</a:t>
            </a:r>
            <a:endParaRPr lang="en-GB" sz="2400" dirty="0"/>
          </a:p>
        </p:txBody>
      </p:sp>
    </p:spTree>
    <p:extLst>
      <p:ext uri="{BB962C8B-B14F-4D97-AF65-F5344CB8AC3E}">
        <p14:creationId xmlns:p14="http://schemas.microsoft.com/office/powerpoint/2010/main" val="36080996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Blindfold Game</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604125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does sound travel?</a:t>
            </a:r>
            <a:endParaRPr lang="en-GB" dirty="0"/>
          </a:p>
        </p:txBody>
      </p:sp>
      <p:sp>
        <p:nvSpPr>
          <p:cNvPr id="3" name="Content Placeholder 2"/>
          <p:cNvSpPr>
            <a:spLocks noGrp="1"/>
          </p:cNvSpPr>
          <p:nvPr>
            <p:ph idx="1"/>
          </p:nvPr>
        </p:nvSpPr>
        <p:spPr/>
        <p:txBody>
          <a:bodyPr/>
          <a:lstStyle/>
          <a:p>
            <a:r>
              <a:rPr lang="en-GB" dirty="0" smtClean="0">
                <a:latin typeface="+mj-lt"/>
              </a:rPr>
              <a:t>Sound travels through the air, to your ear.</a:t>
            </a:r>
          </a:p>
          <a:p>
            <a:r>
              <a:rPr lang="en-GB" dirty="0" smtClean="0">
                <a:latin typeface="+mj-lt"/>
              </a:rPr>
              <a:t>Air, water and tables are all mediums.</a:t>
            </a:r>
            <a:endParaRPr lang="en-GB" dirty="0">
              <a:latin typeface="+mj-lt"/>
            </a:endParaRPr>
          </a:p>
        </p:txBody>
      </p:sp>
    </p:spTree>
    <p:extLst>
      <p:ext uri="{BB962C8B-B14F-4D97-AF65-F5344CB8AC3E}">
        <p14:creationId xmlns:p14="http://schemas.microsoft.com/office/powerpoint/2010/main" val="41987481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Ear – label your picture.</a:t>
            </a:r>
            <a:endParaRPr lang="en-GB" dirty="0"/>
          </a:p>
        </p:txBody>
      </p:sp>
      <p:pic>
        <p:nvPicPr>
          <p:cNvPr id="4" name="Picture 3"/>
          <p:cNvPicPr>
            <a:picLocks noChangeAspect="1"/>
          </p:cNvPicPr>
          <p:nvPr/>
        </p:nvPicPr>
        <p:blipFill>
          <a:blip r:embed="rId2"/>
          <a:stretch>
            <a:fillRect/>
          </a:stretch>
        </p:blipFill>
        <p:spPr>
          <a:xfrm>
            <a:off x="608171" y="1552574"/>
            <a:ext cx="10975658" cy="4772025"/>
          </a:xfrm>
          <a:prstGeom prst="rect">
            <a:avLst/>
          </a:prstGeom>
        </p:spPr>
      </p:pic>
    </p:spTree>
    <p:extLst>
      <p:ext uri="{BB962C8B-B14F-4D97-AF65-F5344CB8AC3E}">
        <p14:creationId xmlns:p14="http://schemas.microsoft.com/office/powerpoint/2010/main" val="19848739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Under your picture you are going to write a small paragraph to describe how we hear sound.</a:t>
            </a:r>
            <a:endParaRPr lang="en-GB" dirty="0"/>
          </a:p>
        </p:txBody>
      </p:sp>
      <p:sp>
        <p:nvSpPr>
          <p:cNvPr id="3" name="Content Placeholder 2"/>
          <p:cNvSpPr>
            <a:spLocks noGrp="1"/>
          </p:cNvSpPr>
          <p:nvPr>
            <p:ph idx="1"/>
          </p:nvPr>
        </p:nvSpPr>
        <p:spPr>
          <a:xfrm>
            <a:off x="838200" y="3733799"/>
            <a:ext cx="10515600" cy="2443163"/>
          </a:xfrm>
        </p:spPr>
        <p:txBody>
          <a:bodyPr/>
          <a:lstStyle/>
          <a:p>
            <a:r>
              <a:rPr lang="en-GB" dirty="0" smtClean="0">
                <a:hlinkClick r:id="rId2"/>
              </a:rPr>
              <a:t>https://www.youtube.com/watch?v=HMXoHKwWmU8</a:t>
            </a:r>
            <a:endParaRPr lang="en-GB" dirty="0"/>
          </a:p>
        </p:txBody>
      </p:sp>
    </p:spTree>
    <p:extLst>
      <p:ext uri="{BB962C8B-B14F-4D97-AF65-F5344CB8AC3E}">
        <p14:creationId xmlns:p14="http://schemas.microsoft.com/office/powerpoint/2010/main" val="18617754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WAGOLL</a:t>
            </a:r>
            <a:endParaRPr lang="en-GB" u="sng" dirty="0"/>
          </a:p>
        </p:txBody>
      </p:sp>
      <p:sp>
        <p:nvSpPr>
          <p:cNvPr id="3" name="Content Placeholder 2"/>
          <p:cNvSpPr>
            <a:spLocks noGrp="1"/>
          </p:cNvSpPr>
          <p:nvPr>
            <p:ph idx="1"/>
          </p:nvPr>
        </p:nvSpPr>
        <p:spPr/>
        <p:txBody>
          <a:bodyPr/>
          <a:lstStyle/>
          <a:p>
            <a:pPr marL="0" indent="0">
              <a:buNone/>
            </a:pPr>
            <a:r>
              <a:rPr lang="en-GB" dirty="0" smtClean="0"/>
              <a:t>When a sound wave reaches our ear, our outer ear (the part that we can see on the side of our heads) funnels the sound into our heads and down the ear canal. At the end of the ear canal is the eardrum, which is waterproof and airtight. Past the ear canal is the middle ear. Inside the middle ear are the hammer, anvil and stirrup (the three smallest bones in the body) which vibrate and pass the sound waves to the inner ear, which contains the cochlea, which turns the vibrations into electrical signals. These signals travel down the auditory nerve to the brain, which experiences the signal as sound.</a:t>
            </a:r>
            <a:endParaRPr lang="en-GB" dirty="0"/>
          </a:p>
        </p:txBody>
      </p:sp>
    </p:spTree>
    <p:extLst>
      <p:ext uri="{BB962C8B-B14F-4D97-AF65-F5344CB8AC3E}">
        <p14:creationId xmlns:p14="http://schemas.microsoft.com/office/powerpoint/2010/main" val="8614499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 Time</a:t>
            </a:r>
            <a:endParaRPr lang="en-GB" dirty="0"/>
          </a:p>
        </p:txBody>
      </p:sp>
      <p:sp>
        <p:nvSpPr>
          <p:cNvPr id="3" name="Content Placeholder 2"/>
          <p:cNvSpPr>
            <a:spLocks noGrp="1"/>
          </p:cNvSpPr>
          <p:nvPr>
            <p:ph idx="1"/>
          </p:nvPr>
        </p:nvSpPr>
        <p:spPr/>
        <p:txBody>
          <a:bodyPr/>
          <a:lstStyle/>
          <a:p>
            <a:pPr marL="514350" indent="-514350">
              <a:buAutoNum type="arabicParenR"/>
            </a:pPr>
            <a:r>
              <a:rPr lang="en-GB" dirty="0"/>
              <a:t>Name one part of the ear</a:t>
            </a:r>
          </a:p>
          <a:p>
            <a:pPr marL="514350" indent="-514350">
              <a:buAutoNum type="arabicParenR"/>
            </a:pPr>
            <a:r>
              <a:rPr lang="en-GB" dirty="0"/>
              <a:t>What is the definition of amplitude?</a:t>
            </a:r>
          </a:p>
          <a:p>
            <a:pPr marL="514350" indent="-514350">
              <a:buAutoNum type="arabicParenR"/>
            </a:pPr>
            <a:r>
              <a:rPr lang="en-GB" dirty="0"/>
              <a:t>How do we hear sound? </a:t>
            </a:r>
          </a:p>
          <a:p>
            <a:pPr marL="0" indent="0">
              <a:buNone/>
            </a:pPr>
            <a:endParaRPr lang="en-GB" dirty="0" smtClean="0"/>
          </a:p>
        </p:txBody>
      </p:sp>
    </p:spTree>
    <p:extLst>
      <p:ext uri="{BB962C8B-B14F-4D97-AF65-F5344CB8AC3E}">
        <p14:creationId xmlns:p14="http://schemas.microsoft.com/office/powerpoint/2010/main" val="303918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370</Words>
  <Application>Microsoft Office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arial</vt:lpstr>
      <vt:lpstr>Century Gothic</vt:lpstr>
      <vt:lpstr>Office Theme</vt:lpstr>
      <vt:lpstr>WALT: To be able to recognise that vibrations from a sound travel through a medium to the ear.</vt:lpstr>
      <vt:lpstr>Recap Questions</vt:lpstr>
      <vt:lpstr>Glossary – match the vocab to the definition</vt:lpstr>
      <vt:lpstr>Glossary – copy into books</vt:lpstr>
      <vt:lpstr>Blindfold Game</vt:lpstr>
      <vt:lpstr>How does sound travel?</vt:lpstr>
      <vt:lpstr>The Ear – label your picture.</vt:lpstr>
      <vt:lpstr>Under your picture you are going to write a small paragraph to describe how we hear sound.</vt:lpstr>
      <vt:lpstr>WAGOLL</vt:lpstr>
      <vt:lpstr>Quiz Time</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WALT: be able to recognise that sounds get fainter as the distance from the sound source increases.</dc:title>
  <dc:creator>JessicaFisk</dc:creator>
  <cp:lastModifiedBy>Rebecca Olney</cp:lastModifiedBy>
  <cp:revision>9</cp:revision>
  <dcterms:created xsi:type="dcterms:W3CDTF">2020-04-21T08:50:04Z</dcterms:created>
  <dcterms:modified xsi:type="dcterms:W3CDTF">2020-09-27T21:19:44Z</dcterms:modified>
</cp:coreProperties>
</file>