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8"/>
  </p:notesMasterIdLst>
  <p:handoutMasterIdLst>
    <p:handoutMasterId r:id="rId19"/>
  </p:handoutMasterIdLst>
  <p:sldIdLst>
    <p:sldId id="258" r:id="rId2"/>
    <p:sldId id="264" r:id="rId3"/>
    <p:sldId id="268" r:id="rId4"/>
    <p:sldId id="278" r:id="rId5"/>
    <p:sldId id="280" r:id="rId6"/>
    <p:sldId id="269" r:id="rId7"/>
    <p:sldId id="270" r:id="rId8"/>
    <p:sldId id="271" r:id="rId9"/>
    <p:sldId id="272" r:id="rId10"/>
    <p:sldId id="273" r:id="rId11"/>
    <p:sldId id="279" r:id="rId12"/>
    <p:sldId id="274" r:id="rId13"/>
    <p:sldId id="276" r:id="rId14"/>
    <p:sldId id="275" r:id="rId15"/>
    <p:sldId id="277" r:id="rId16"/>
    <p:sldId id="267" r:id="rId17"/>
  </p:sldIdLst>
  <p:sldSz cx="9144000" cy="6858000" type="screen4x3"/>
  <p:notesSz cx="6858000" cy="9144000"/>
  <p:embeddedFontLst>
    <p:embeddedFont>
      <p:font typeface="Twinkl" panose="020B0604020202020204" charset="0"/>
      <p:regular r:id="rId20"/>
      <p:bold r:id="rId21"/>
    </p:embeddedFont>
    <p:embeddedFont>
      <p:font typeface="Calibri" panose="020F0502020204030204" pitchFamily="34" charset="0"/>
      <p:regular r:id="rId22"/>
      <p:bold r:id="rId23"/>
      <p:italic r:id="rId24"/>
      <p:boldItalic r:id="rId25"/>
    </p:embeddedFont>
    <p:embeddedFont>
      <p:font typeface="Sassoon Infant Rg"/>
      <p:regular r:id="rId26"/>
      <p:bold r:id="rId27"/>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903">
          <p15:clr>
            <a:srgbClr val="A4A3A4"/>
          </p15:clr>
        </p15:guide>
        <p15:guide id="3" pos="340">
          <p15:clr>
            <a:srgbClr val="A4A3A4"/>
          </p15:clr>
        </p15:guide>
        <p15:guide id="4" orient="horz" pos="3952">
          <p15:clr>
            <a:srgbClr val="A4A3A4"/>
          </p15:clr>
        </p15:guide>
        <p15:guide id="5" pos="5239">
          <p15:clr>
            <a:srgbClr val="A4A3A4"/>
          </p15:clr>
        </p15:guide>
        <p15:guide id="6" orient="horz" pos="346">
          <p15:clr>
            <a:srgbClr val="A4A3A4"/>
          </p15:clr>
        </p15:guide>
        <p15:guide id="7" pos="499">
          <p15:clr>
            <a:srgbClr val="A4A3A4"/>
          </p15:clr>
        </p15:guide>
        <p15:guide id="8" orient="horz" pos="482">
          <p15:clr>
            <a:srgbClr val="A4A3A4"/>
          </p15:clr>
        </p15:guide>
        <p15:guide id="9" orient="horz" pos="3816">
          <p15:clr>
            <a:srgbClr val="A4A3A4"/>
          </p15:clr>
        </p15:guide>
        <p15:guide id="10" pos="2653">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7E3CF"/>
    <a:srgbClr val="7FC349"/>
    <a:srgbClr val="72D749"/>
    <a:srgbClr val="699327"/>
    <a:srgbClr val="AFDEF8"/>
    <a:srgbClr val="26BDBE"/>
    <a:srgbClr val="CEDF98"/>
    <a:srgbClr val="C0DEC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09" autoAdjust="0"/>
    <p:restoredTop sz="94660"/>
  </p:normalViewPr>
  <p:slideViewPr>
    <p:cSldViewPr snapToGrid="0" showGuides="1">
      <p:cViewPr varScale="1">
        <p:scale>
          <a:sx n="73" d="100"/>
          <a:sy n="73" d="100"/>
        </p:scale>
        <p:origin x="1194" y="66"/>
      </p:cViewPr>
      <p:guideLst>
        <p:guide orient="horz" pos="2160"/>
        <p:guide pos="2903"/>
        <p:guide pos="340"/>
        <p:guide orient="horz" pos="3952"/>
        <p:guide pos="5239"/>
        <p:guide orient="horz" pos="346"/>
        <p:guide pos="499"/>
        <p:guide orient="horz" pos="482"/>
        <p:guide orient="horz" pos="3816"/>
        <p:guide pos="2653"/>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handoutMaster" Target="handoutMasters/handoutMaster1.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97642EB-1DA8-4F89-B81A-4D81B0C00A8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99725C20-6873-4887-8161-AF66E67AA62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5B017CAB-C0B7-46C7-82D0-D537242D12D1}" type="datetimeFigureOut">
              <a:rPr lang="en-GB"/>
              <a:pPr>
                <a:defRPr/>
              </a:pPr>
              <a:t>27/11/2020</a:t>
            </a:fld>
            <a:endParaRPr lang="en-GB"/>
          </a:p>
        </p:txBody>
      </p:sp>
      <p:sp>
        <p:nvSpPr>
          <p:cNvPr id="4" name="Footer Placeholder 3">
            <a:extLst>
              <a:ext uri="{FF2B5EF4-FFF2-40B4-BE49-F238E27FC236}">
                <a16:creationId xmlns:a16="http://schemas.microsoft.com/office/drawing/2014/main" id="{D37D08AF-B2C3-42D5-A8E8-524FF3FFF78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20543AB4-B273-4438-8364-15EE380FAACB}"/>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41C80E9F-DC87-43EC-B47F-F8493C3BB63D}"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A6A5057-0C13-4949-9D58-642151850C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261C9C80-69BF-4B01-A352-EC7B1E9F2EF8}"/>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79241193-9CF6-4322-AA7F-E93CE3E2E0E9}" type="datetimeFigureOut">
              <a:rPr lang="en-GB"/>
              <a:pPr>
                <a:defRPr/>
              </a:pPr>
              <a:t>27/11/2020</a:t>
            </a:fld>
            <a:endParaRPr lang="en-GB"/>
          </a:p>
        </p:txBody>
      </p:sp>
      <p:sp>
        <p:nvSpPr>
          <p:cNvPr id="4" name="Slide Image Placeholder 3">
            <a:extLst>
              <a:ext uri="{FF2B5EF4-FFF2-40B4-BE49-F238E27FC236}">
                <a16:creationId xmlns:a16="http://schemas.microsoft.com/office/drawing/2014/main" id="{17DF5807-D4F1-4F7F-ACBB-3A14E2F3D33F}"/>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F03511AF-5D70-4228-AB7A-FCA9A4A30747}"/>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1FCE6349-60D2-479A-82AD-37B9175B8E46}"/>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EB96913A-35F4-42A2-8BE2-842AAAC0B9BE}"/>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3A57A028-BD38-4C83-8822-58F9236707A0}"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9EEAD07E-F73F-499F-9A19-48D3C5F26DEB}"/>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027358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87856A7E-8951-4CCC-961A-C9AF0F13FFDB}"/>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8966FCF9-40C0-4115-A6E0-031040B424AC}"/>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452533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4210B48B-5847-47FC-BB99-4841A68BD945}"/>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endParaRPr lang="en-GB" dirty="0"/>
          </a:p>
        </p:txBody>
      </p:sp>
      <p:sp>
        <p:nvSpPr>
          <p:cNvPr id="7" name="Content Placeholder 11"/>
          <p:cNvSpPr>
            <a:spLocks noGrp="1"/>
          </p:cNvSpPr>
          <p:nvPr>
            <p:ph idx="1"/>
          </p:nvPr>
        </p:nvSpPr>
        <p:spPr>
          <a:xfrm>
            <a:off x="755651" y="1513946"/>
            <a:ext cx="7632700" cy="4578880"/>
          </a:xfrm>
        </p:spPr>
        <p:txBody>
          <a:bodyPr lIns="0" tIns="0" rIns="0" bIns="0"/>
          <a:lstStyle>
            <a:lvl1pPr marL="0" indent="0">
              <a:buNone/>
              <a:defRPr baseline="0"/>
            </a:lvl1pPr>
          </a:lstStyle>
          <a:p>
            <a:pPr lvl="0"/>
            <a:r>
              <a:rPr lang="en-US"/>
              <a:t>Click to edit Master text styles</a:t>
            </a:r>
          </a:p>
        </p:txBody>
      </p:sp>
    </p:spTree>
    <p:extLst>
      <p:ext uri="{BB962C8B-B14F-4D97-AF65-F5344CB8AC3E}">
        <p14:creationId xmlns:p14="http://schemas.microsoft.com/office/powerpoint/2010/main" val="19838979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E0E80EE2-7C75-41F6-BA83-4112E7F7ED0D}"/>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4">
            <a:extLst>
              <a:ext uri="{FF2B5EF4-FFF2-40B4-BE49-F238E27FC236}">
                <a16:creationId xmlns:a16="http://schemas.microsoft.com/office/drawing/2014/main" id="{D25487AE-4DD4-4A81-A2D7-A0D97F39C3DD}"/>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8DA07596-DBB6-4BA6-9A88-7BC85DA11D56}"/>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E51CA767-1AF2-43F1-BA2E-C070299386B4}"/>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31F06761-0995-4745-9B8C-6379022686E4}"/>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2498681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F6012D72-0228-4383-8800-168A59EAE5F1}"/>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2362507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C2AC2522-CE17-4A5E-B049-11E4AFAB6560}"/>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239D5BA3-3E5C-4B45-AC22-CAFAEA914819}"/>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53" r:id="rId1"/>
    <p:sldLayoutId id="2147483754" r:id="rId2"/>
    <p:sldLayoutId id="2147483755" r:id="rId3"/>
    <p:sldLayoutId id="2147483756" r:id="rId4"/>
    <p:sldLayoutId id="214748375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twinkl.co.uk/resources/ks2-topics/ks2-topics-organised-events-and-awareness-days-weeks/ks2-topics-organised-events-and-awareness-days-weeks-road-safety-week" TargetMode="External"/><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jpeg"/><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jpeg"/><Relationship Id="rId1" Type="http://schemas.openxmlformats.org/officeDocument/2006/relationships/slideLayout" Target="../slideLayouts/slideLayout3.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jpeg"/><Relationship Id="rId1" Type="http://schemas.openxmlformats.org/officeDocument/2006/relationships/slideLayout" Target="../slideLayouts/slideLayout3.xml"/><Relationship Id="rId5" Type="http://schemas.openxmlformats.org/officeDocument/2006/relationships/image" Target="../media/image16.png"/><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102528A-04F4-4792-BE1C-92C226D2658A}"/>
              </a:ext>
            </a:extLst>
          </p:cNvPr>
          <p:cNvSpPr/>
          <p:nvPr/>
        </p:nvSpPr>
        <p:spPr>
          <a:xfrm>
            <a:off x="1138238" y="4278313"/>
            <a:ext cx="6159500" cy="560387"/>
          </a:xfrm>
          <a:prstGeom prst="rect">
            <a:avLst/>
          </a:prstGeom>
          <a:solidFill>
            <a:srgbClr val="7FC34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 name="Rectangle 2">
            <a:hlinkClick r:id="rId3"/>
            <a:extLst>
              <a:ext uri="{FF2B5EF4-FFF2-40B4-BE49-F238E27FC236}">
                <a16:creationId xmlns:a16="http://schemas.microsoft.com/office/drawing/2014/main" id="{377BED2B-D731-4DF4-B648-E17E874AA8B2}"/>
              </a:ext>
            </a:extLst>
          </p:cNvPr>
          <p:cNvSpPr/>
          <p:nvPr/>
        </p:nvSpPr>
        <p:spPr>
          <a:xfrm>
            <a:off x="3875714" y="5486400"/>
            <a:ext cx="1409350" cy="7130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1266" name="Title 20">
            <a:extLst>
              <a:ext uri="{FF2B5EF4-FFF2-40B4-BE49-F238E27FC236}">
                <a16:creationId xmlns:a16="http://schemas.microsoft.com/office/drawing/2014/main" id="{88934849-F203-41DE-B03E-B01A705CB44D}"/>
              </a:ext>
            </a:extLst>
          </p:cNvPr>
          <p:cNvSpPr>
            <a:spLocks noGrp="1"/>
          </p:cNvSpPr>
          <p:nvPr>
            <p:ph type="title"/>
          </p:nvPr>
        </p:nvSpPr>
        <p:spPr>
          <a:xfrm>
            <a:off x="457200" y="479425"/>
            <a:ext cx="8220075" cy="993775"/>
          </a:xfrm>
        </p:spPr>
        <p:txBody>
          <a:bodyPr/>
          <a:lstStyle/>
          <a:p>
            <a:pPr eaLnBrk="1" hangingPunct="1"/>
            <a:r>
              <a:rPr lang="en-GB" altLang="en-US" sz="3600"/>
              <a:t>What Is It?</a:t>
            </a:r>
          </a:p>
        </p:txBody>
      </p:sp>
      <p:sp>
        <p:nvSpPr>
          <p:cNvPr id="11267" name="Content Placeholder 21">
            <a:extLst>
              <a:ext uri="{FF2B5EF4-FFF2-40B4-BE49-F238E27FC236}">
                <a16:creationId xmlns:a16="http://schemas.microsoft.com/office/drawing/2014/main" id="{03D5724C-7478-430F-ACC7-7C59EC820FC4}"/>
              </a:ext>
            </a:extLst>
          </p:cNvPr>
          <p:cNvSpPr>
            <a:spLocks noGrp="1"/>
          </p:cNvSpPr>
          <p:nvPr>
            <p:ph idx="1"/>
          </p:nvPr>
        </p:nvSpPr>
        <p:spPr>
          <a:xfrm>
            <a:off x="755650" y="1514475"/>
            <a:ext cx="7632700" cy="4578350"/>
          </a:xfrm>
        </p:spPr>
        <p:txBody>
          <a:bodyPr lIns="108000" tIns="108000" rIns="108000" bIns="108000"/>
          <a:lstStyle/>
          <a:p>
            <a:pPr eaLnBrk="1" hangingPunct="1"/>
            <a:r>
              <a:rPr lang="en-GB" altLang="en-US">
                <a:latin typeface="Twinkl" pitchFamily="2" charset="0"/>
              </a:rPr>
              <a:t>Road Safety Week is the UK’s biggest road safety event, organised by the charity ‘</a:t>
            </a:r>
            <a:r>
              <a:rPr lang="en-GB" altLang="en-US" b="1">
                <a:latin typeface="Twinkl" pitchFamily="2" charset="0"/>
              </a:rPr>
              <a:t>Brake</a:t>
            </a:r>
            <a:r>
              <a:rPr lang="en-GB" altLang="en-US">
                <a:latin typeface="Twinkl" pitchFamily="2" charset="0"/>
              </a:rPr>
              <a:t>’. </a:t>
            </a:r>
          </a:p>
          <a:p>
            <a:pPr eaLnBrk="1" hangingPunct="1"/>
            <a:r>
              <a:rPr lang="en-GB" altLang="en-US">
                <a:latin typeface="Twinkl" pitchFamily="2" charset="0"/>
              </a:rPr>
              <a:t>Schools, businesses and communities all around the country get involved to learn and spread the word about road safety.</a:t>
            </a:r>
          </a:p>
          <a:p>
            <a:pPr eaLnBrk="1" hangingPunct="1"/>
            <a:endParaRPr lang="en-GB" altLang="en-US" b="1">
              <a:latin typeface="Twinkl" pitchFamily="2" charset="0"/>
            </a:endParaRPr>
          </a:p>
          <a:p>
            <a:pPr eaLnBrk="1" hangingPunct="1"/>
            <a:endParaRPr lang="en-GB" altLang="en-US">
              <a:latin typeface="Twinkl" pitchFamily="2" charset="0"/>
            </a:endParaRPr>
          </a:p>
        </p:txBody>
      </p:sp>
      <p:pic>
        <p:nvPicPr>
          <p:cNvPr id="2" name="Picture 1">
            <a:extLst>
              <a:ext uri="{FF2B5EF4-FFF2-40B4-BE49-F238E27FC236}">
                <a16:creationId xmlns:a16="http://schemas.microsoft.com/office/drawing/2014/main" id="{66F03888-5DF9-42D9-B3CB-DC14DA3E703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95325" y="3429000"/>
            <a:ext cx="7693025" cy="257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2290" name="Title 20">
            <a:extLst>
              <a:ext uri="{FF2B5EF4-FFF2-40B4-BE49-F238E27FC236}">
                <a16:creationId xmlns:a16="http://schemas.microsoft.com/office/drawing/2014/main" id="{15F820B2-A72C-4F0B-AAE2-D9184C50E48F}"/>
              </a:ext>
            </a:extLst>
          </p:cNvPr>
          <p:cNvSpPr>
            <a:spLocks noGrp="1"/>
          </p:cNvSpPr>
          <p:nvPr>
            <p:ph type="title"/>
          </p:nvPr>
        </p:nvSpPr>
        <p:spPr>
          <a:xfrm>
            <a:off x="457200" y="479425"/>
            <a:ext cx="8220075" cy="993775"/>
          </a:xfrm>
        </p:spPr>
        <p:txBody>
          <a:bodyPr/>
          <a:lstStyle/>
          <a:p>
            <a:pPr eaLnBrk="1" hangingPunct="1"/>
            <a:r>
              <a:rPr lang="en-GB" altLang="en-US" sz="3600"/>
              <a:t>Why Do We Need It?</a:t>
            </a:r>
          </a:p>
        </p:txBody>
      </p:sp>
      <p:sp>
        <p:nvSpPr>
          <p:cNvPr id="12291" name="Content Placeholder 21">
            <a:extLst>
              <a:ext uri="{FF2B5EF4-FFF2-40B4-BE49-F238E27FC236}">
                <a16:creationId xmlns:a16="http://schemas.microsoft.com/office/drawing/2014/main" id="{9F8CA7D2-1F70-444E-B9CA-061D1FBE9D40}"/>
              </a:ext>
            </a:extLst>
          </p:cNvPr>
          <p:cNvSpPr>
            <a:spLocks noGrp="1"/>
          </p:cNvSpPr>
          <p:nvPr>
            <p:ph idx="1"/>
          </p:nvPr>
        </p:nvSpPr>
        <p:spPr>
          <a:xfrm>
            <a:off x="755650" y="1514475"/>
            <a:ext cx="7632700" cy="1103313"/>
          </a:xfrm>
        </p:spPr>
        <p:txBody>
          <a:bodyPr lIns="108000" tIns="108000" rIns="108000" bIns="108000"/>
          <a:lstStyle/>
          <a:p>
            <a:pPr eaLnBrk="1" hangingPunct="1"/>
            <a:r>
              <a:rPr lang="en-GB" altLang="en-US">
                <a:latin typeface="Twinkl" pitchFamily="2" charset="0"/>
              </a:rPr>
              <a:t>Brake started Road Safety Week in 1997 to raise awareness of road safety in order to cut the number of injuries and deaths on roads.</a:t>
            </a:r>
          </a:p>
        </p:txBody>
      </p:sp>
      <p:grpSp>
        <p:nvGrpSpPr>
          <p:cNvPr id="7" name="Group 6">
            <a:extLst>
              <a:ext uri="{FF2B5EF4-FFF2-40B4-BE49-F238E27FC236}">
                <a16:creationId xmlns:a16="http://schemas.microsoft.com/office/drawing/2014/main" id="{CBBA84DA-84B2-4B51-B841-8E5EACAF6EAF}"/>
              </a:ext>
            </a:extLst>
          </p:cNvPr>
          <p:cNvGrpSpPr>
            <a:grpSpLocks/>
          </p:cNvGrpSpPr>
          <p:nvPr/>
        </p:nvGrpSpPr>
        <p:grpSpPr bwMode="auto">
          <a:xfrm>
            <a:off x="663575" y="2384425"/>
            <a:ext cx="7724775" cy="3892550"/>
            <a:chOff x="663452" y="2384277"/>
            <a:chExt cx="7724898" cy="3893165"/>
          </a:xfrm>
        </p:grpSpPr>
        <p:grpSp>
          <p:nvGrpSpPr>
            <p:cNvPr id="12293" name="Group 4">
              <a:extLst>
                <a:ext uri="{FF2B5EF4-FFF2-40B4-BE49-F238E27FC236}">
                  <a16:creationId xmlns:a16="http://schemas.microsoft.com/office/drawing/2014/main" id="{405A9B94-26DB-449F-87AC-48122277EA07}"/>
                </a:ext>
              </a:extLst>
            </p:cNvPr>
            <p:cNvGrpSpPr>
              <a:grpSpLocks/>
            </p:cNvGrpSpPr>
            <p:nvPr/>
          </p:nvGrpSpPr>
          <p:grpSpPr bwMode="auto">
            <a:xfrm>
              <a:off x="663452" y="2384277"/>
              <a:ext cx="7724898" cy="3708548"/>
              <a:chOff x="663452" y="2384277"/>
              <a:chExt cx="7724898" cy="3708548"/>
            </a:xfrm>
          </p:grpSpPr>
          <p:sp>
            <p:nvSpPr>
              <p:cNvPr id="12295" name="Rectangle 2">
                <a:extLst>
                  <a:ext uri="{FF2B5EF4-FFF2-40B4-BE49-F238E27FC236}">
                    <a16:creationId xmlns:a16="http://schemas.microsoft.com/office/drawing/2014/main" id="{04F20EA4-D5CF-4AA4-9A0D-1C570A0C974C}"/>
                  </a:ext>
                </a:extLst>
              </p:cNvPr>
              <p:cNvSpPr>
                <a:spLocks noChangeArrowheads="1"/>
              </p:cNvSpPr>
              <p:nvPr/>
            </p:nvSpPr>
            <p:spPr bwMode="auto">
              <a:xfrm>
                <a:off x="2974911" y="2757924"/>
                <a:ext cx="5413439" cy="1807400"/>
              </a:xfrm>
              <a:prstGeom prst="rect">
                <a:avLst/>
              </a:prstGeom>
              <a:solidFill>
                <a:srgbClr val="D7E3C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4000" tIns="72000" rIns="14400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Deaths and injuries from road accidents have gone down since 1997 </a:t>
                </a:r>
                <a:br>
                  <a:rPr lang="en-GB" altLang="en-US" dirty="0">
                    <a:solidFill>
                      <a:schemeClr val="tx1"/>
                    </a:solidFill>
                  </a:rPr>
                </a:br>
                <a:r>
                  <a:rPr lang="en-GB" altLang="en-US" dirty="0">
                    <a:solidFill>
                      <a:schemeClr val="tx1"/>
                    </a:solidFill>
                  </a:rPr>
                  <a:t>but more still needs to </a:t>
                </a:r>
                <a:br>
                  <a:rPr lang="en-GB" altLang="en-US" dirty="0">
                    <a:solidFill>
                      <a:schemeClr val="tx1"/>
                    </a:solidFill>
                  </a:rPr>
                </a:br>
                <a:r>
                  <a:rPr lang="en-GB" altLang="en-US" dirty="0">
                    <a:solidFill>
                      <a:schemeClr val="tx1"/>
                    </a:solidFill>
                  </a:rPr>
                  <a:t>be done to keep the </a:t>
                </a:r>
                <a:br>
                  <a:rPr lang="en-GB" altLang="en-US" dirty="0">
                    <a:solidFill>
                      <a:schemeClr val="tx1"/>
                    </a:solidFill>
                  </a:rPr>
                </a:br>
                <a:r>
                  <a:rPr lang="en-GB" altLang="en-US" dirty="0">
                    <a:solidFill>
                      <a:schemeClr val="tx1"/>
                    </a:solidFill>
                  </a:rPr>
                  <a:t>numbers going in the </a:t>
                </a:r>
                <a:br>
                  <a:rPr lang="en-GB" altLang="en-US" dirty="0">
                    <a:solidFill>
                      <a:schemeClr val="tx1"/>
                    </a:solidFill>
                  </a:rPr>
                </a:br>
                <a:r>
                  <a:rPr lang="en-GB" altLang="en-US" dirty="0">
                    <a:solidFill>
                      <a:schemeClr val="tx1"/>
                    </a:solidFill>
                  </a:rPr>
                  <a:t>right direction.</a:t>
                </a:r>
              </a:p>
            </p:txBody>
          </p:sp>
          <p:pic>
            <p:nvPicPr>
              <p:cNvPr id="12296" name="Picture 3">
                <a:extLst>
                  <a:ext uri="{FF2B5EF4-FFF2-40B4-BE49-F238E27FC236}">
                    <a16:creationId xmlns:a16="http://schemas.microsoft.com/office/drawing/2014/main" id="{58B2F826-3850-4DF7-91C9-7FEC115AAFE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63452" y="2384277"/>
                <a:ext cx="2715583" cy="3708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2294" name="Picture 1">
              <a:extLst>
                <a:ext uri="{FF2B5EF4-FFF2-40B4-BE49-F238E27FC236}">
                  <a16:creationId xmlns:a16="http://schemas.microsoft.com/office/drawing/2014/main" id="{2DB95190-C238-4757-A7AB-197DC884435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261190" y="3201156"/>
              <a:ext cx="2127159" cy="3076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438A747B-656A-4714-89E7-CFBB537471CF}"/>
              </a:ext>
            </a:extLst>
          </p:cNvPr>
          <p:cNvSpPr>
            <a:spLocks noGrp="1"/>
          </p:cNvSpPr>
          <p:nvPr>
            <p:ph type="title"/>
          </p:nvPr>
        </p:nvSpPr>
        <p:spPr>
          <a:xfrm>
            <a:off x="457200" y="479425"/>
            <a:ext cx="8220075" cy="993775"/>
          </a:xfrm>
        </p:spPr>
        <p:txBody>
          <a:bodyPr/>
          <a:lstStyle/>
          <a:p>
            <a:r>
              <a:rPr lang="en-GB" altLang="en-US">
                <a:latin typeface="Twinkl" pitchFamily="2" charset="0"/>
              </a:rPr>
              <a:t>No Need to Speed</a:t>
            </a:r>
            <a:endParaRPr lang="en-GB" altLang="en-US"/>
          </a:p>
        </p:txBody>
      </p:sp>
      <p:sp>
        <p:nvSpPr>
          <p:cNvPr id="13315" name="Content Placeholder 2">
            <a:extLst>
              <a:ext uri="{FF2B5EF4-FFF2-40B4-BE49-F238E27FC236}">
                <a16:creationId xmlns:a16="http://schemas.microsoft.com/office/drawing/2014/main" id="{07E4F7E5-E029-4312-B3A4-98CCFED1DDD7}"/>
              </a:ext>
            </a:extLst>
          </p:cNvPr>
          <p:cNvSpPr>
            <a:spLocks noGrp="1"/>
          </p:cNvSpPr>
          <p:nvPr>
            <p:ph idx="1"/>
          </p:nvPr>
        </p:nvSpPr>
        <p:spPr>
          <a:xfrm>
            <a:off x="714375" y="1647825"/>
            <a:ext cx="6713538" cy="3643313"/>
          </a:xfrm>
        </p:spPr>
        <p:txBody>
          <a:bodyPr/>
          <a:lstStyle/>
          <a:p>
            <a:pPr>
              <a:lnSpc>
                <a:spcPct val="100000"/>
              </a:lnSpc>
            </a:pPr>
            <a:r>
              <a:rPr lang="en-GB" altLang="en-US" b="1">
                <a:latin typeface="Twinkl" pitchFamily="2" charset="0"/>
              </a:rPr>
              <a:t>No Need to Speed </a:t>
            </a:r>
            <a:r>
              <a:rPr lang="en-GB" altLang="en-US">
                <a:latin typeface="Twinkl" pitchFamily="2" charset="0"/>
              </a:rPr>
              <a:t>is the theme for this year’s Road Safety Week. </a:t>
            </a:r>
          </a:p>
          <a:p>
            <a:pPr>
              <a:lnSpc>
                <a:spcPct val="100000"/>
              </a:lnSpc>
            </a:pPr>
            <a:r>
              <a:rPr lang="en-GB" altLang="en-US">
                <a:latin typeface="Twinkl" pitchFamily="2" charset="0"/>
              </a:rPr>
              <a:t>Alarmingly, someone is injured on a UK road every four       minutes and speed contributes to one in five fatal            crashes.</a:t>
            </a:r>
          </a:p>
          <a:p>
            <a:pPr>
              <a:lnSpc>
                <a:spcPct val="100000"/>
              </a:lnSpc>
            </a:pPr>
            <a:r>
              <a:rPr lang="en-GB" altLang="en-US">
                <a:latin typeface="Twinkl" pitchFamily="2" charset="0"/>
              </a:rPr>
              <a:t>In fact, speed is a critical factor in all road crashes and casualties. Driving can be unpredictable, so if something unexpected happens – such as someone stepping out into         the road from between parked cars – the driver’s speed will determine whether they can stop in time. If they can’t stop in time, their speed will make a difference as to how hard the pedestrian is hit. </a:t>
            </a:r>
          </a:p>
          <a:p>
            <a:pPr>
              <a:lnSpc>
                <a:spcPct val="100000"/>
              </a:lnSpc>
            </a:pPr>
            <a:endParaRPr lang="en-GB" altLang="en-US">
              <a:latin typeface="Twinkl" pitchFamily="2" charset="0"/>
            </a:endParaRPr>
          </a:p>
          <a:p>
            <a:pPr>
              <a:lnSpc>
                <a:spcPct val="100000"/>
              </a:lnSpc>
            </a:pPr>
            <a:r>
              <a:rPr lang="en-GB" altLang="en-US">
                <a:latin typeface="Twinkl" pitchFamily="2" charset="0"/>
              </a:rPr>
              <a:t>It could be the difference between life or death.  </a:t>
            </a:r>
          </a:p>
        </p:txBody>
      </p:sp>
      <p:pic>
        <p:nvPicPr>
          <p:cNvPr id="13316" name="Picture 3">
            <a:extLst>
              <a:ext uri="{FF2B5EF4-FFF2-40B4-BE49-F238E27FC236}">
                <a16:creationId xmlns:a16="http://schemas.microsoft.com/office/drawing/2014/main" id="{B1BE9225-9518-4663-AD03-6530F65435C4}"/>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610350" y="1951038"/>
            <a:ext cx="1770063" cy="184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E6153ABC-8054-4E50-A55C-1F0186784CDE}"/>
              </a:ext>
            </a:extLst>
          </p:cNvPr>
          <p:cNvSpPr>
            <a:spLocks noGrp="1"/>
          </p:cNvSpPr>
          <p:nvPr>
            <p:ph type="title"/>
          </p:nvPr>
        </p:nvSpPr>
        <p:spPr>
          <a:xfrm>
            <a:off x="457200" y="479425"/>
            <a:ext cx="8220075" cy="993775"/>
          </a:xfrm>
        </p:spPr>
        <p:txBody>
          <a:bodyPr/>
          <a:lstStyle/>
          <a:p>
            <a:r>
              <a:rPr lang="en-GB" altLang="en-US">
                <a:latin typeface="Twinkl" pitchFamily="2" charset="0"/>
              </a:rPr>
              <a:t>No Need to Speed</a:t>
            </a:r>
            <a:endParaRPr lang="en-GB" altLang="en-US"/>
          </a:p>
        </p:txBody>
      </p:sp>
      <p:sp>
        <p:nvSpPr>
          <p:cNvPr id="14339" name="Content Placeholder 2">
            <a:extLst>
              <a:ext uri="{FF2B5EF4-FFF2-40B4-BE49-F238E27FC236}">
                <a16:creationId xmlns:a16="http://schemas.microsoft.com/office/drawing/2014/main" id="{5BF8E733-B3C8-4647-919B-8546D900F925}"/>
              </a:ext>
            </a:extLst>
          </p:cNvPr>
          <p:cNvSpPr>
            <a:spLocks noGrp="1"/>
          </p:cNvSpPr>
          <p:nvPr>
            <p:ph idx="1"/>
          </p:nvPr>
        </p:nvSpPr>
        <p:spPr>
          <a:xfrm>
            <a:off x="714375" y="1647825"/>
            <a:ext cx="6713538" cy="3643313"/>
          </a:xfrm>
        </p:spPr>
        <p:txBody>
          <a:bodyPr/>
          <a:lstStyle/>
          <a:p>
            <a:pPr>
              <a:lnSpc>
                <a:spcPct val="107000"/>
              </a:lnSpc>
              <a:spcAft>
                <a:spcPts val="1500"/>
              </a:spcAft>
            </a:pPr>
            <a:r>
              <a:rPr lang="en-GB" altLang="en-US" dirty="0">
                <a:solidFill>
                  <a:srgbClr val="000000"/>
                </a:solidFill>
                <a:latin typeface="Twinkl" pitchFamily="2" charset="0"/>
                <a:cs typeface="Times New Roman" panose="02020603050405020304" pitchFamily="18" charset="0"/>
              </a:rPr>
              <a:t>Unfortunately, people still regularly break speed limits or travel too fast for the conditions of the road, such as in frosty or wet weather. </a:t>
            </a:r>
            <a:endParaRPr lang="en-GB" altLang="en-US"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altLang="en-US" dirty="0">
                <a:solidFill>
                  <a:srgbClr val="000000"/>
                </a:solidFill>
                <a:latin typeface="Twinkl" pitchFamily="2" charset="0"/>
                <a:cs typeface="Times New Roman" panose="02020603050405020304" pitchFamily="18" charset="0"/>
              </a:rPr>
              <a:t>Many accidents are easily avoidable or preventable. </a:t>
            </a:r>
          </a:p>
          <a:p>
            <a:pPr>
              <a:lnSpc>
                <a:spcPct val="107000"/>
              </a:lnSpc>
              <a:spcAft>
                <a:spcPts val="800"/>
              </a:spcAft>
            </a:pPr>
            <a:r>
              <a:rPr lang="en-GB" altLang="en-US" dirty="0">
                <a:solidFill>
                  <a:srgbClr val="000000"/>
                </a:solidFill>
                <a:latin typeface="Twinkl" pitchFamily="2" charset="0"/>
                <a:cs typeface="Times New Roman" panose="02020603050405020304" pitchFamily="18" charset="0"/>
              </a:rPr>
              <a:t>Whether you are walking to school, riding a horse on a country road or driving to work - all road users should be aware of how to be safe on the roads, including how the speed </a:t>
            </a:r>
            <a:br>
              <a:rPr lang="en-GB" altLang="en-US" dirty="0">
                <a:solidFill>
                  <a:srgbClr val="000000"/>
                </a:solidFill>
                <a:latin typeface="Twinkl" pitchFamily="2" charset="0"/>
                <a:cs typeface="Times New Roman" panose="02020603050405020304" pitchFamily="18" charset="0"/>
              </a:rPr>
            </a:br>
            <a:r>
              <a:rPr lang="en-GB" altLang="en-US" dirty="0">
                <a:solidFill>
                  <a:srgbClr val="000000"/>
                </a:solidFill>
                <a:latin typeface="Twinkl" pitchFamily="2" charset="0"/>
                <a:cs typeface="Times New Roman" panose="02020603050405020304" pitchFamily="18" charset="0"/>
              </a:rPr>
              <a:t>of the traffic makes a difference to our </a:t>
            </a:r>
            <a:br>
              <a:rPr lang="en-GB" altLang="en-US" dirty="0">
                <a:solidFill>
                  <a:srgbClr val="000000"/>
                </a:solidFill>
                <a:latin typeface="Twinkl" pitchFamily="2" charset="0"/>
                <a:cs typeface="Times New Roman" panose="02020603050405020304" pitchFamily="18" charset="0"/>
              </a:rPr>
            </a:br>
            <a:r>
              <a:rPr lang="en-GB" altLang="en-US" dirty="0">
                <a:solidFill>
                  <a:srgbClr val="000000"/>
                </a:solidFill>
                <a:latin typeface="Twinkl" pitchFamily="2" charset="0"/>
                <a:cs typeface="Times New Roman" panose="02020603050405020304" pitchFamily="18" charset="0"/>
              </a:rPr>
              <a:t>welfare and safety. </a:t>
            </a:r>
          </a:p>
          <a:p>
            <a:pPr>
              <a:lnSpc>
                <a:spcPct val="107000"/>
              </a:lnSpc>
              <a:spcAft>
                <a:spcPts val="800"/>
              </a:spcAft>
            </a:pPr>
            <a:r>
              <a:rPr lang="en-GB" altLang="en-US" dirty="0">
                <a:solidFill>
                  <a:srgbClr val="000000"/>
                </a:solidFill>
                <a:latin typeface="Twinkl" pitchFamily="2" charset="0"/>
                <a:cs typeface="Times New Roman" panose="02020603050405020304" pitchFamily="18" charset="0"/>
              </a:rPr>
              <a:t>That is why it’s time to come together to </a:t>
            </a:r>
            <a:br>
              <a:rPr lang="en-GB" altLang="en-US" dirty="0">
                <a:solidFill>
                  <a:srgbClr val="000000"/>
                </a:solidFill>
                <a:latin typeface="Twinkl" pitchFamily="2" charset="0"/>
                <a:cs typeface="Times New Roman" panose="02020603050405020304" pitchFamily="18" charset="0"/>
              </a:rPr>
            </a:br>
            <a:r>
              <a:rPr lang="en-GB" altLang="en-US" dirty="0">
                <a:solidFill>
                  <a:srgbClr val="000000"/>
                </a:solidFill>
                <a:latin typeface="Twinkl" pitchFamily="2" charset="0"/>
                <a:cs typeface="Times New Roman" panose="02020603050405020304" pitchFamily="18" charset="0"/>
              </a:rPr>
              <a:t>say that there is </a:t>
            </a:r>
            <a:r>
              <a:rPr lang="en-GB" altLang="en-US" b="1" dirty="0">
                <a:solidFill>
                  <a:srgbClr val="000000"/>
                </a:solidFill>
                <a:latin typeface="Twinkl" pitchFamily="2" charset="0"/>
                <a:cs typeface="Times New Roman" panose="02020603050405020304" pitchFamily="18" charset="0"/>
              </a:rPr>
              <a:t>No Need to Speed</a:t>
            </a:r>
            <a:r>
              <a:rPr lang="en-GB" altLang="en-US" dirty="0">
                <a:solidFill>
                  <a:srgbClr val="000000"/>
                </a:solidFill>
                <a:latin typeface="Twinkl" pitchFamily="2" charset="0"/>
                <a:cs typeface="Times New Roman" panose="02020603050405020304" pitchFamily="18" charset="0"/>
              </a:rPr>
              <a:t>.</a:t>
            </a:r>
            <a:endParaRPr lang="en-GB" altLang="en-US" dirty="0">
              <a:latin typeface="Calibri" panose="020F0502020204030204" pitchFamily="34" charset="0"/>
              <a:cs typeface="Calibri" panose="020F0502020204030204" pitchFamily="34" charset="0"/>
            </a:endParaRPr>
          </a:p>
        </p:txBody>
      </p:sp>
      <p:pic>
        <p:nvPicPr>
          <p:cNvPr id="3" name="Picture 2">
            <a:extLst>
              <a:ext uri="{FF2B5EF4-FFF2-40B4-BE49-F238E27FC236}">
                <a16:creationId xmlns:a16="http://schemas.microsoft.com/office/drawing/2014/main" id="{B2197DCB-70E8-4611-92CE-A9CA25B45D17}"/>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5451533" y="4079235"/>
            <a:ext cx="2978092" cy="2079333"/>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5362" name="Title 20">
            <a:extLst>
              <a:ext uri="{FF2B5EF4-FFF2-40B4-BE49-F238E27FC236}">
                <a16:creationId xmlns:a16="http://schemas.microsoft.com/office/drawing/2014/main" id="{FBFE10BF-9A4A-4E3D-8F87-A6BA76C02BE1}"/>
              </a:ext>
            </a:extLst>
          </p:cNvPr>
          <p:cNvSpPr>
            <a:spLocks noGrp="1"/>
          </p:cNvSpPr>
          <p:nvPr>
            <p:ph type="title"/>
          </p:nvPr>
        </p:nvSpPr>
        <p:spPr>
          <a:xfrm>
            <a:off x="457200" y="479425"/>
            <a:ext cx="8220075" cy="993775"/>
          </a:xfrm>
        </p:spPr>
        <p:txBody>
          <a:bodyPr/>
          <a:lstStyle/>
          <a:p>
            <a:pPr algn="ctr" eaLnBrk="1" hangingPunct="1"/>
            <a:r>
              <a:rPr lang="en-GB" altLang="en-US" sz="3600"/>
              <a:t>What Can We Do?</a:t>
            </a:r>
            <a:br>
              <a:rPr lang="en-GB" altLang="en-US" sz="3600"/>
            </a:br>
            <a:r>
              <a:rPr lang="en-GB" altLang="en-US" sz="3600"/>
              <a:t>The ABCs</a:t>
            </a:r>
          </a:p>
        </p:txBody>
      </p:sp>
      <p:grpSp>
        <p:nvGrpSpPr>
          <p:cNvPr id="10" name="Group 9">
            <a:extLst>
              <a:ext uri="{FF2B5EF4-FFF2-40B4-BE49-F238E27FC236}">
                <a16:creationId xmlns:a16="http://schemas.microsoft.com/office/drawing/2014/main" id="{786773A3-5B22-4638-AC50-7B2B83DFB483}"/>
              </a:ext>
            </a:extLst>
          </p:cNvPr>
          <p:cNvGrpSpPr>
            <a:grpSpLocks/>
          </p:cNvGrpSpPr>
          <p:nvPr/>
        </p:nvGrpSpPr>
        <p:grpSpPr bwMode="auto">
          <a:xfrm>
            <a:off x="792163" y="1473200"/>
            <a:ext cx="5462587" cy="1436688"/>
            <a:chOff x="792768" y="1473201"/>
            <a:chExt cx="5462684" cy="1436969"/>
          </a:xfrm>
        </p:grpSpPr>
        <p:pic>
          <p:nvPicPr>
            <p:cNvPr id="5" name="Picture 4">
              <a:extLst>
                <a:ext uri="{FF2B5EF4-FFF2-40B4-BE49-F238E27FC236}">
                  <a16:creationId xmlns:a16="http://schemas.microsoft.com/office/drawing/2014/main" id="{00876050-FD95-43BB-A659-CCEA5B96CBCC}"/>
                </a:ext>
              </a:extLst>
            </p:cNvPr>
            <p:cNvPicPr>
              <a:picLocks noChangeAspect="1"/>
            </p:cNvPicPr>
            <p:nvPr/>
          </p:nvPicPr>
          <p:blipFill rotWithShape="1">
            <a:blip r:embed="rId3" cstate="print"/>
            <a:srcRect l="2930" t="-2245" r="-2930" b="29019"/>
            <a:stretch/>
          </p:blipFill>
          <p:spPr>
            <a:xfrm>
              <a:off x="792768" y="1473201"/>
              <a:ext cx="1436969" cy="1436969"/>
            </a:xfrm>
            <a:prstGeom prst="ellipse">
              <a:avLst/>
            </a:prstGeom>
          </p:spPr>
        </p:pic>
        <p:sp>
          <p:nvSpPr>
            <p:cNvPr id="15372" name="Title 20">
              <a:extLst>
                <a:ext uri="{FF2B5EF4-FFF2-40B4-BE49-F238E27FC236}">
                  <a16:creationId xmlns:a16="http://schemas.microsoft.com/office/drawing/2014/main" id="{FB447905-206F-44F9-8400-1CCFB2DEAF29}"/>
                </a:ext>
              </a:extLst>
            </p:cNvPr>
            <p:cNvSpPr>
              <a:spLocks/>
            </p:cNvSpPr>
            <p:nvPr/>
          </p:nvSpPr>
          <p:spPr bwMode="auto">
            <a:xfrm>
              <a:off x="1378652" y="1690223"/>
              <a:ext cx="4876800" cy="994306"/>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4000" b="1" dirty="0"/>
                <a:t>Awareness</a:t>
              </a:r>
            </a:p>
          </p:txBody>
        </p:sp>
      </p:grpSp>
      <p:grpSp>
        <p:nvGrpSpPr>
          <p:cNvPr id="14" name="Group 13">
            <a:extLst>
              <a:ext uri="{FF2B5EF4-FFF2-40B4-BE49-F238E27FC236}">
                <a16:creationId xmlns:a16="http://schemas.microsoft.com/office/drawing/2014/main" id="{5C1D47A5-C95C-47C6-9E5D-811DB1A8ADE1}"/>
              </a:ext>
            </a:extLst>
          </p:cNvPr>
          <p:cNvGrpSpPr>
            <a:grpSpLocks/>
          </p:cNvGrpSpPr>
          <p:nvPr/>
        </p:nvGrpSpPr>
        <p:grpSpPr bwMode="auto">
          <a:xfrm>
            <a:off x="755650" y="3062288"/>
            <a:ext cx="5397500" cy="1438275"/>
            <a:chOff x="755650" y="3062995"/>
            <a:chExt cx="5397727" cy="1436969"/>
          </a:xfrm>
        </p:grpSpPr>
        <p:pic>
          <p:nvPicPr>
            <p:cNvPr id="6" name="Picture 5">
              <a:extLst>
                <a:ext uri="{FF2B5EF4-FFF2-40B4-BE49-F238E27FC236}">
                  <a16:creationId xmlns:a16="http://schemas.microsoft.com/office/drawing/2014/main" id="{41A6DA91-26B2-4211-914D-9B562664085D}"/>
                </a:ext>
              </a:extLst>
            </p:cNvPr>
            <p:cNvPicPr>
              <a:picLocks noChangeAspect="1"/>
            </p:cNvPicPr>
            <p:nvPr/>
          </p:nvPicPr>
          <p:blipFill rotWithShape="1">
            <a:blip r:embed="rId4" cstate="print"/>
            <a:srcRect l="2512" t="-2245" r="-2512" b="29019"/>
            <a:stretch/>
          </p:blipFill>
          <p:spPr>
            <a:xfrm>
              <a:off x="755650" y="3062995"/>
              <a:ext cx="1436969" cy="1436969"/>
            </a:xfrm>
            <a:prstGeom prst="ellipse">
              <a:avLst/>
            </a:prstGeom>
          </p:spPr>
        </p:pic>
        <p:sp>
          <p:nvSpPr>
            <p:cNvPr id="15370" name="Title 20">
              <a:extLst>
                <a:ext uri="{FF2B5EF4-FFF2-40B4-BE49-F238E27FC236}">
                  <a16:creationId xmlns:a16="http://schemas.microsoft.com/office/drawing/2014/main" id="{87F11C71-A315-4F42-8228-A73D8373CEFE}"/>
                </a:ext>
              </a:extLst>
            </p:cNvPr>
            <p:cNvSpPr>
              <a:spLocks/>
            </p:cNvSpPr>
            <p:nvPr/>
          </p:nvSpPr>
          <p:spPr bwMode="auto">
            <a:xfrm>
              <a:off x="1276577" y="3280017"/>
              <a:ext cx="4876800" cy="994306"/>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4000" b="1" dirty="0"/>
                <a:t>Behaviour</a:t>
              </a:r>
            </a:p>
          </p:txBody>
        </p:sp>
      </p:grpSp>
      <p:grpSp>
        <p:nvGrpSpPr>
          <p:cNvPr id="15" name="Group 14">
            <a:extLst>
              <a:ext uri="{FF2B5EF4-FFF2-40B4-BE49-F238E27FC236}">
                <a16:creationId xmlns:a16="http://schemas.microsoft.com/office/drawing/2014/main" id="{B39EE10C-B21D-4091-BC3E-2548EE76ED13}"/>
              </a:ext>
            </a:extLst>
          </p:cNvPr>
          <p:cNvGrpSpPr>
            <a:grpSpLocks/>
          </p:cNvGrpSpPr>
          <p:nvPr/>
        </p:nvGrpSpPr>
        <p:grpSpPr bwMode="auto">
          <a:xfrm>
            <a:off x="755650" y="4656138"/>
            <a:ext cx="5084763" cy="1436687"/>
            <a:chOff x="755650" y="4655856"/>
            <a:chExt cx="5084691" cy="1436969"/>
          </a:xfrm>
        </p:grpSpPr>
        <p:pic>
          <p:nvPicPr>
            <p:cNvPr id="7" name="Picture 6">
              <a:extLst>
                <a:ext uri="{FF2B5EF4-FFF2-40B4-BE49-F238E27FC236}">
                  <a16:creationId xmlns:a16="http://schemas.microsoft.com/office/drawing/2014/main" id="{9D89491A-4369-4466-91CE-14714A2AC727}"/>
                </a:ext>
              </a:extLst>
            </p:cNvPr>
            <p:cNvPicPr>
              <a:picLocks noChangeAspect="1"/>
            </p:cNvPicPr>
            <p:nvPr/>
          </p:nvPicPr>
          <p:blipFill rotWithShape="1">
            <a:blip r:embed="rId5" cstate="print"/>
            <a:srcRect l="3349" t="-2245" r="-3349" b="29019"/>
            <a:stretch/>
          </p:blipFill>
          <p:spPr>
            <a:xfrm>
              <a:off x="755650" y="4655856"/>
              <a:ext cx="1436969" cy="1436969"/>
            </a:xfrm>
            <a:prstGeom prst="ellipse">
              <a:avLst/>
            </a:prstGeom>
          </p:spPr>
        </p:pic>
        <p:sp>
          <p:nvSpPr>
            <p:cNvPr id="15368" name="Title 20">
              <a:extLst>
                <a:ext uri="{FF2B5EF4-FFF2-40B4-BE49-F238E27FC236}">
                  <a16:creationId xmlns:a16="http://schemas.microsoft.com/office/drawing/2014/main" id="{2BFEFA91-E930-4E64-9774-452ADCD6794A}"/>
                </a:ext>
              </a:extLst>
            </p:cNvPr>
            <p:cNvSpPr>
              <a:spLocks/>
            </p:cNvSpPr>
            <p:nvPr/>
          </p:nvSpPr>
          <p:spPr bwMode="auto">
            <a:xfrm>
              <a:off x="963541" y="5025703"/>
              <a:ext cx="4876800" cy="994306"/>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4400" b="1" dirty="0"/>
                <a:t>Choice</a:t>
              </a:r>
            </a:p>
          </p:txBody>
        </p:sp>
      </p:grpSp>
      <p:pic>
        <p:nvPicPr>
          <p:cNvPr id="9" name="Picture 8">
            <a:extLst>
              <a:ext uri="{FF2B5EF4-FFF2-40B4-BE49-F238E27FC236}">
                <a16:creationId xmlns:a16="http://schemas.microsoft.com/office/drawing/2014/main" id="{BA695DA9-F3A2-44EC-94F5-ACB508759EB6}"/>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645150" y="1598613"/>
            <a:ext cx="2343150" cy="4494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6386" name="Title 20">
            <a:extLst>
              <a:ext uri="{FF2B5EF4-FFF2-40B4-BE49-F238E27FC236}">
                <a16:creationId xmlns:a16="http://schemas.microsoft.com/office/drawing/2014/main" id="{5072A5EF-A842-4E61-8E24-90BDF68CBD6C}"/>
              </a:ext>
            </a:extLst>
          </p:cNvPr>
          <p:cNvSpPr>
            <a:spLocks noGrp="1"/>
          </p:cNvSpPr>
          <p:nvPr>
            <p:ph type="title"/>
          </p:nvPr>
        </p:nvSpPr>
        <p:spPr>
          <a:xfrm>
            <a:off x="457200" y="479425"/>
            <a:ext cx="8220075" cy="993775"/>
          </a:xfrm>
        </p:spPr>
        <p:txBody>
          <a:bodyPr/>
          <a:lstStyle/>
          <a:p>
            <a:pPr eaLnBrk="1" hangingPunct="1"/>
            <a:r>
              <a:rPr lang="en-GB" altLang="en-US" sz="4400"/>
              <a:t>Awareness</a:t>
            </a:r>
            <a:endParaRPr lang="en-GB" altLang="en-US" sz="3600"/>
          </a:p>
        </p:txBody>
      </p:sp>
      <p:sp>
        <p:nvSpPr>
          <p:cNvPr id="10" name="Content Placeholder 21">
            <a:extLst>
              <a:ext uri="{FF2B5EF4-FFF2-40B4-BE49-F238E27FC236}">
                <a16:creationId xmlns:a16="http://schemas.microsoft.com/office/drawing/2014/main" id="{5215DC2A-EAD2-4F8A-B6B9-5119EAABD4C3}"/>
              </a:ext>
            </a:extLst>
          </p:cNvPr>
          <p:cNvSpPr>
            <a:spLocks noGrp="1"/>
          </p:cNvSpPr>
          <p:nvPr>
            <p:ph idx="1"/>
          </p:nvPr>
        </p:nvSpPr>
        <p:spPr>
          <a:xfrm>
            <a:off x="755650" y="1970088"/>
            <a:ext cx="7632700" cy="2689225"/>
          </a:xfrm>
          <a:solidFill>
            <a:srgbClr val="D7E3CF"/>
          </a:solidFill>
        </p:spPr>
        <p:txBody>
          <a:bodyPr lIns="108000" tIns="108000" rIns="108000" bIns="108000"/>
          <a:lstStyle/>
          <a:p>
            <a:pPr marL="285750" indent="-285750" eaLnBrk="1" hangingPunct="1">
              <a:buFont typeface="Arial" panose="020B0604020202020204" pitchFamily="34" charset="0"/>
              <a:buChar char="•"/>
            </a:pPr>
            <a:r>
              <a:rPr lang="en-GB" altLang="en-US" dirty="0">
                <a:latin typeface="Twinkl" pitchFamily="2" charset="0"/>
              </a:rPr>
              <a:t>Over 186,000 casualties were reported in 2015 of which:</a:t>
            </a:r>
          </a:p>
          <a:p>
            <a:pPr lvl="1" eaLnBrk="1" hangingPunct="1"/>
            <a:r>
              <a:rPr lang="en-GB" altLang="en-US" sz="1800" b="1" dirty="0">
                <a:latin typeface="Twinkl" pitchFamily="2" charset="0"/>
              </a:rPr>
              <a:t>over 16,000 were children;</a:t>
            </a:r>
          </a:p>
          <a:p>
            <a:pPr lvl="1" eaLnBrk="1" hangingPunct="1"/>
            <a:r>
              <a:rPr lang="en-GB" altLang="en-US" sz="1800" b="1" dirty="0">
                <a:latin typeface="Twinkl" pitchFamily="2" charset="0"/>
              </a:rPr>
              <a:t>22,000 were seriously injured;</a:t>
            </a:r>
          </a:p>
          <a:p>
            <a:pPr lvl="1" eaLnBrk="1" hangingPunct="1"/>
            <a:r>
              <a:rPr lang="en-GB" altLang="en-US" sz="1800" b="1" dirty="0">
                <a:latin typeface="Twinkl" pitchFamily="2" charset="0"/>
              </a:rPr>
              <a:t>over 1700 died.</a:t>
            </a:r>
          </a:p>
          <a:p>
            <a:pPr marL="285750" indent="-285750" eaLnBrk="1" hangingPunct="1">
              <a:buFont typeface="Arial" panose="020B0604020202020204" pitchFamily="34" charset="0"/>
              <a:buChar char="•"/>
            </a:pPr>
            <a:r>
              <a:rPr lang="en-GB" altLang="en-US" dirty="0">
                <a:latin typeface="Twinkl" pitchFamily="2" charset="0"/>
              </a:rPr>
              <a:t>In 2016, there were 18,477 cyclists and 19,297 motorcyclists </a:t>
            </a:r>
            <a:br>
              <a:rPr lang="en-GB" altLang="en-US" dirty="0">
                <a:latin typeface="Twinkl" pitchFamily="2" charset="0"/>
              </a:rPr>
            </a:br>
            <a:r>
              <a:rPr lang="en-GB" altLang="en-US" dirty="0">
                <a:latin typeface="Twinkl" pitchFamily="2" charset="0"/>
              </a:rPr>
              <a:t>injured or killed on UK roads.</a:t>
            </a:r>
          </a:p>
          <a:p>
            <a:pPr marL="285750" indent="-285750" eaLnBrk="1" hangingPunct="1">
              <a:buFont typeface="Arial" panose="020B0604020202020204" pitchFamily="34" charset="0"/>
              <a:buChar char="•"/>
            </a:pPr>
            <a:r>
              <a:rPr lang="en-GB" altLang="en-US" dirty="0">
                <a:latin typeface="Twinkl" pitchFamily="2" charset="0"/>
              </a:rPr>
              <a:t>25% of people in hospital because of a road accident </a:t>
            </a:r>
            <a:br>
              <a:rPr lang="en-GB" altLang="en-US" dirty="0">
                <a:latin typeface="Twinkl" pitchFamily="2" charset="0"/>
              </a:rPr>
            </a:br>
            <a:r>
              <a:rPr lang="en-GB" altLang="en-US" dirty="0">
                <a:latin typeface="Twinkl" pitchFamily="2" charset="0"/>
              </a:rPr>
              <a:t>are motorcyclists.</a:t>
            </a:r>
          </a:p>
        </p:txBody>
      </p:sp>
      <p:sp>
        <p:nvSpPr>
          <p:cNvPr id="16388" name="Rectangle 1">
            <a:extLst>
              <a:ext uri="{FF2B5EF4-FFF2-40B4-BE49-F238E27FC236}">
                <a16:creationId xmlns:a16="http://schemas.microsoft.com/office/drawing/2014/main" id="{9288A739-1C70-4BA3-A89F-86096918D6AD}"/>
              </a:ext>
            </a:extLst>
          </p:cNvPr>
          <p:cNvSpPr>
            <a:spLocks noChangeArrowheads="1"/>
          </p:cNvSpPr>
          <p:nvPr/>
        </p:nvSpPr>
        <p:spPr bwMode="auto">
          <a:xfrm>
            <a:off x="2840038" y="1289050"/>
            <a:ext cx="34544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b="1">
                <a:solidFill>
                  <a:schemeClr val="tx1"/>
                </a:solidFill>
              </a:rPr>
              <a:t>Traffic is Dangerous!</a:t>
            </a:r>
          </a:p>
        </p:txBody>
      </p:sp>
      <p:pic>
        <p:nvPicPr>
          <p:cNvPr id="5" name="Picture 4">
            <a:extLst>
              <a:ext uri="{FF2B5EF4-FFF2-40B4-BE49-F238E27FC236}">
                <a16:creationId xmlns:a16="http://schemas.microsoft.com/office/drawing/2014/main" id="{A74FC01B-298E-49F8-B3FA-54F3601E71E2}"/>
              </a:ext>
            </a:extLst>
          </p:cNvPr>
          <p:cNvPicPr>
            <a:picLocks noChangeAspect="1"/>
          </p:cNvPicPr>
          <p:nvPr/>
        </p:nvPicPr>
        <p:blipFill rotWithShape="1">
          <a:blip r:embed="rId3" cstate="print"/>
          <a:srcRect l="2930" t="-2245" r="-2930" b="29019"/>
          <a:stretch/>
        </p:blipFill>
        <p:spPr>
          <a:xfrm>
            <a:off x="7124700" y="493466"/>
            <a:ext cx="1263650" cy="1263650"/>
          </a:xfrm>
          <a:prstGeom prst="ellipse">
            <a:avLst/>
          </a:prstGeom>
        </p:spPr>
      </p:pic>
      <p:sp>
        <p:nvSpPr>
          <p:cNvPr id="14" name="Rectangle 13">
            <a:extLst>
              <a:ext uri="{FF2B5EF4-FFF2-40B4-BE49-F238E27FC236}">
                <a16:creationId xmlns:a16="http://schemas.microsoft.com/office/drawing/2014/main" id="{89100852-D0D8-4118-B874-F68AFDAD0F0C}"/>
              </a:ext>
            </a:extLst>
          </p:cNvPr>
          <p:cNvSpPr>
            <a:spLocks noChangeArrowheads="1"/>
          </p:cNvSpPr>
          <p:nvPr/>
        </p:nvSpPr>
        <p:spPr bwMode="auto">
          <a:xfrm>
            <a:off x="1579563" y="4943475"/>
            <a:ext cx="59737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b="1">
                <a:solidFill>
                  <a:schemeClr val="tx1"/>
                </a:solidFill>
              </a:rPr>
              <a:t>What do you think about these numbers?</a:t>
            </a:r>
          </a:p>
        </p:txBody>
      </p:sp>
      <p:pic>
        <p:nvPicPr>
          <p:cNvPr id="17" name="Picture 16">
            <a:extLst>
              <a:ext uri="{FF2B5EF4-FFF2-40B4-BE49-F238E27FC236}">
                <a16:creationId xmlns:a16="http://schemas.microsoft.com/office/drawing/2014/main" id="{864109FB-E83C-4A32-B86F-F6330F81F7A9}"/>
              </a:ext>
            </a:extLst>
          </p:cNvPr>
          <p:cNvPicPr>
            <a:picLocks noChangeAspect="1"/>
          </p:cNvPicPr>
          <p:nvPr/>
        </p:nvPicPr>
        <p:blipFill rotWithShape="1">
          <a:blip r:embed="rId3" cstate="print"/>
          <a:srcRect l="2930" t="-2245" r="-2930" b="29019"/>
          <a:stretch/>
        </p:blipFill>
        <p:spPr>
          <a:xfrm>
            <a:off x="746120" y="493467"/>
            <a:ext cx="1263650" cy="1263650"/>
          </a:xfrm>
          <a:prstGeom prst="ellipse">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bg/>
                                          </p:spTgt>
                                        </p:tgtEl>
                                        <p:attrNameLst>
                                          <p:attrName>style.visibility</p:attrName>
                                        </p:attrNameLst>
                                      </p:cBhvr>
                                      <p:to>
                                        <p:strVal val="visible"/>
                                      </p:to>
                                    </p:set>
                                    <p:animEffect transition="in" filter="fade">
                                      <p:cBhvr>
                                        <p:cTn id="7" dur="500"/>
                                        <p:tgtEl>
                                          <p:spTgt spid="10">
                                            <p:bg/>
                                          </p:spTgt>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xEl>
                                              <p:pRg st="0" end="0"/>
                                            </p:txEl>
                                          </p:spTgt>
                                        </p:tgtEl>
                                        <p:attrNameLst>
                                          <p:attrName>style.visibility</p:attrName>
                                        </p:attrNameLst>
                                      </p:cBhvr>
                                      <p:to>
                                        <p:strVal val="visible"/>
                                      </p:to>
                                    </p:set>
                                    <p:animEffect transition="in" filter="fade">
                                      <p:cBhvr>
                                        <p:cTn id="11" dur="500"/>
                                        <p:tgtEl>
                                          <p:spTgt spid="10">
                                            <p:txEl>
                                              <p:pRg st="0" end="0"/>
                                            </p:txEl>
                                          </p:spTgt>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0">
                                            <p:txEl>
                                              <p:pRg st="1" end="1"/>
                                            </p:txEl>
                                          </p:spTgt>
                                        </p:tgtEl>
                                        <p:attrNameLst>
                                          <p:attrName>style.visibility</p:attrName>
                                        </p:attrNameLst>
                                      </p:cBhvr>
                                      <p:to>
                                        <p:strVal val="visible"/>
                                      </p:to>
                                    </p:set>
                                    <p:animEffect transition="in" filter="fade">
                                      <p:cBhvr>
                                        <p:cTn id="15" dur="500"/>
                                        <p:tgtEl>
                                          <p:spTgt spid="10">
                                            <p:txEl>
                                              <p:pRg st="1" end="1"/>
                                            </p:txEl>
                                          </p:spTgt>
                                        </p:tgtEl>
                                      </p:cBhvr>
                                    </p:animEffect>
                                  </p:childTnLst>
                                </p:cTn>
                              </p:par>
                            </p:childTnLst>
                          </p:cTn>
                        </p:par>
                        <p:par>
                          <p:cTn id="16" fill="hold" nodeType="afterGroup">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animEffect transition="in" filter="fade">
                                      <p:cBhvr>
                                        <p:cTn id="19" dur="500"/>
                                        <p:tgtEl>
                                          <p:spTgt spid="10">
                                            <p:txEl>
                                              <p:pRg st="2" end="2"/>
                                            </p:txEl>
                                          </p:spTgt>
                                        </p:tgtEl>
                                      </p:cBhvr>
                                    </p:animEffect>
                                  </p:childTnLst>
                                </p:cTn>
                              </p:par>
                            </p:childTnLst>
                          </p:cTn>
                        </p:par>
                        <p:par>
                          <p:cTn id="20" fill="hold" nodeType="afterGroup">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0">
                                            <p:txEl>
                                              <p:pRg st="3" end="3"/>
                                            </p:txEl>
                                          </p:spTgt>
                                        </p:tgtEl>
                                        <p:attrNameLst>
                                          <p:attrName>style.visibility</p:attrName>
                                        </p:attrNameLst>
                                      </p:cBhvr>
                                      <p:to>
                                        <p:strVal val="visible"/>
                                      </p:to>
                                    </p:set>
                                    <p:animEffect transition="in" filter="fade">
                                      <p:cBhvr>
                                        <p:cTn id="23" dur="500"/>
                                        <p:tgtEl>
                                          <p:spTgt spid="10">
                                            <p:txEl>
                                              <p:pRg st="3" end="3"/>
                                            </p:txEl>
                                          </p:spTgt>
                                        </p:tgtEl>
                                      </p:cBhvr>
                                    </p:animEffect>
                                  </p:childTnLst>
                                </p:cTn>
                              </p:par>
                            </p:childTnLst>
                          </p:cTn>
                        </p:par>
                        <p:par>
                          <p:cTn id="24" fill="hold" nodeType="afterGroup">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
                                            <p:txEl>
                                              <p:pRg st="4" end="4"/>
                                            </p:txEl>
                                          </p:spTgt>
                                        </p:tgtEl>
                                        <p:attrNameLst>
                                          <p:attrName>style.visibility</p:attrName>
                                        </p:attrNameLst>
                                      </p:cBhvr>
                                      <p:to>
                                        <p:strVal val="visible"/>
                                      </p:to>
                                    </p:set>
                                    <p:animEffect transition="in" filter="fade">
                                      <p:cBhvr>
                                        <p:cTn id="32" dur="500"/>
                                        <p:tgtEl>
                                          <p:spTgt spid="10">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0">
                                            <p:txEl>
                                              <p:pRg st="5" end="5"/>
                                            </p:txEl>
                                          </p:spTgt>
                                        </p:tgtEl>
                                        <p:attrNameLst>
                                          <p:attrName>style.visibility</p:attrName>
                                        </p:attrNameLst>
                                      </p:cBhvr>
                                      <p:to>
                                        <p:strVal val="visible"/>
                                      </p:to>
                                    </p:set>
                                    <p:animEffect transition="in" filter="fade">
                                      <p:cBhvr>
                                        <p:cTn id="37" dur="500"/>
                                        <p:tgtEl>
                                          <p:spTgt spid="1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uiExpand="1" build="p" animBg="1"/>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graphicFrame>
        <p:nvGraphicFramePr>
          <p:cNvPr id="15" name="Table 14">
            <a:extLst>
              <a:ext uri="{FF2B5EF4-FFF2-40B4-BE49-F238E27FC236}">
                <a16:creationId xmlns:a16="http://schemas.microsoft.com/office/drawing/2014/main" id="{491D74FD-314A-480B-9C87-AB417FAC5A4C}"/>
              </a:ext>
            </a:extLst>
          </p:cNvPr>
          <p:cNvGraphicFramePr>
            <a:graphicFrameLocks noGrp="1"/>
          </p:cNvGraphicFramePr>
          <p:nvPr>
            <p:extLst>
              <p:ext uri="{D42A27DB-BD31-4B8C-83A1-F6EECF244321}">
                <p14:modId xmlns:p14="http://schemas.microsoft.com/office/powerpoint/2010/main" val="3118679933"/>
              </p:ext>
            </p:extLst>
          </p:nvPr>
        </p:nvGraphicFramePr>
        <p:xfrm>
          <a:off x="755650" y="1914525"/>
          <a:ext cx="7632700" cy="4036788"/>
        </p:xfrm>
        <a:graphic>
          <a:graphicData uri="http://schemas.openxmlformats.org/drawingml/2006/table">
            <a:tbl>
              <a:tblPr firstRow="1" bandRow="1">
                <a:tableStyleId>{00A15C55-8517-42AA-B614-E9B94910E393}</a:tableStyleId>
              </a:tblPr>
              <a:tblGrid>
                <a:gridCol w="3816350">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85384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0" dirty="0">
                          <a:latin typeface="Twinkl" pitchFamily="50" charset="0"/>
                        </a:rPr>
                        <a:t>What might distract you when you are walking or cycling?</a:t>
                      </a:r>
                    </a:p>
                  </a:txBody>
                  <a:tcPr marL="137160" marR="137160" marT="128433" marB="128433">
                    <a:solidFill>
                      <a:srgbClr val="699327"/>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0" dirty="0">
                          <a:latin typeface="Twinkl" pitchFamily="50" charset="0"/>
                        </a:rPr>
                        <a:t>What might distract someone or affect their driving?</a:t>
                      </a:r>
                    </a:p>
                  </a:txBody>
                  <a:tcPr marL="137160" marR="137160" marT="128433" marB="128433">
                    <a:solidFill>
                      <a:srgbClr val="699327"/>
                    </a:solidFill>
                  </a:tcPr>
                </a:tc>
                <a:extLst>
                  <a:ext uri="{0D108BD9-81ED-4DB2-BD59-A6C34878D82A}">
                    <a16:rowId xmlns:a16="http://schemas.microsoft.com/office/drawing/2014/main" val="10000"/>
                  </a:ext>
                </a:extLst>
              </a:tr>
              <a:tr h="3017391">
                <a:tc>
                  <a:txBody>
                    <a:bodyPr/>
                    <a:lstStyle/>
                    <a:p>
                      <a:pPr marL="285750" indent="-285750">
                        <a:buFont typeface="Arial" panose="020B0604020202020204" pitchFamily="34" charset="0"/>
                        <a:buChar char="•"/>
                      </a:pPr>
                      <a:r>
                        <a:rPr lang="en-GB" sz="1600" dirty="0">
                          <a:latin typeface="Twinkl" pitchFamily="50" charset="0"/>
                        </a:rPr>
                        <a:t>texting</a:t>
                      </a:r>
                    </a:p>
                    <a:p>
                      <a:pPr marL="285750" indent="-285750">
                        <a:buFont typeface="Arial" panose="020B0604020202020204" pitchFamily="34" charset="0"/>
                        <a:buChar char="•"/>
                      </a:pPr>
                      <a:r>
                        <a:rPr lang="en-GB" sz="1600" dirty="0">
                          <a:latin typeface="Twinkl" pitchFamily="50" charset="0"/>
                        </a:rPr>
                        <a:t>phone ringing</a:t>
                      </a:r>
                    </a:p>
                    <a:p>
                      <a:pPr marL="285750" indent="-285750">
                        <a:buFont typeface="Arial" panose="020B0604020202020204" pitchFamily="34" charset="0"/>
                        <a:buChar char="•"/>
                      </a:pPr>
                      <a:r>
                        <a:rPr lang="en-GB" sz="1600" dirty="0">
                          <a:latin typeface="Twinkl" pitchFamily="50" charset="0"/>
                        </a:rPr>
                        <a:t>games</a:t>
                      </a:r>
                      <a:r>
                        <a:rPr lang="en-GB" sz="1600" baseline="0" dirty="0">
                          <a:latin typeface="Twinkl" pitchFamily="50" charset="0"/>
                        </a:rPr>
                        <a:t> on mobile phones</a:t>
                      </a:r>
                    </a:p>
                    <a:p>
                      <a:pPr marL="285750" indent="-285750">
                        <a:buFont typeface="Arial" panose="020B0604020202020204" pitchFamily="34" charset="0"/>
                        <a:buChar char="•"/>
                      </a:pPr>
                      <a:r>
                        <a:rPr lang="en-GB" sz="1600" baseline="0" dirty="0">
                          <a:latin typeface="Twinkl" pitchFamily="50" charset="0"/>
                        </a:rPr>
                        <a:t>taking photos</a:t>
                      </a:r>
                    </a:p>
                    <a:p>
                      <a:pPr marL="285750" indent="-285750">
                        <a:buFont typeface="Arial" panose="020B0604020202020204" pitchFamily="34" charset="0"/>
                        <a:buChar char="•"/>
                      </a:pPr>
                      <a:r>
                        <a:rPr lang="en-GB" sz="1600" baseline="0" dirty="0">
                          <a:latin typeface="Twinkl" pitchFamily="50" charset="0"/>
                        </a:rPr>
                        <a:t>talking</a:t>
                      </a:r>
                    </a:p>
                    <a:p>
                      <a:pPr marL="285750" indent="-285750">
                        <a:buFont typeface="Arial" panose="020B0604020202020204" pitchFamily="34" charset="0"/>
                        <a:buChar char="•"/>
                      </a:pPr>
                      <a:r>
                        <a:rPr lang="en-GB" sz="1600" baseline="0" dirty="0">
                          <a:latin typeface="Twinkl" pitchFamily="50" charset="0"/>
                        </a:rPr>
                        <a:t>singing</a:t>
                      </a:r>
                    </a:p>
                    <a:p>
                      <a:pPr marL="285750" indent="-285750">
                        <a:buFont typeface="Arial" panose="020B0604020202020204" pitchFamily="34" charset="0"/>
                        <a:buChar char="•"/>
                      </a:pPr>
                      <a:r>
                        <a:rPr lang="en-GB" sz="1600" baseline="0" dirty="0">
                          <a:latin typeface="Twinkl" pitchFamily="50" charset="0"/>
                        </a:rPr>
                        <a:t>skates or scooters</a:t>
                      </a:r>
                    </a:p>
                    <a:p>
                      <a:pPr marL="285750" indent="-285750">
                        <a:buFont typeface="Arial" panose="020B0604020202020204" pitchFamily="34" charset="0"/>
                        <a:buChar char="•"/>
                      </a:pPr>
                      <a:r>
                        <a:rPr lang="en-GB" sz="1600" baseline="0" dirty="0">
                          <a:latin typeface="Twinkl" pitchFamily="50" charset="0"/>
                        </a:rPr>
                        <a:t>something on the pavement</a:t>
                      </a:r>
                      <a:endParaRPr lang="en-GB" sz="1600" dirty="0">
                        <a:latin typeface="Twinkl" pitchFamily="50" charset="0"/>
                      </a:endParaRPr>
                    </a:p>
                    <a:p>
                      <a:pPr marL="0" indent="0">
                        <a:buFont typeface="Arial" panose="020B0604020202020204" pitchFamily="34" charset="0"/>
                        <a:buNone/>
                      </a:pPr>
                      <a:endParaRPr lang="en-GB" sz="1500" dirty="0">
                        <a:latin typeface="Twinkl" pitchFamily="50" charset="0"/>
                      </a:endParaRPr>
                    </a:p>
                  </a:txBody>
                  <a:tcPr marL="137160" marR="137160" marT="128433" marB="128433"/>
                </a:tc>
                <a:tc>
                  <a:txBody>
                    <a:bodyPr/>
                    <a:lstStyle/>
                    <a:p>
                      <a:pPr marL="285750" indent="-285750">
                        <a:buFont typeface="Arial" panose="020B0604020202020204" pitchFamily="34" charset="0"/>
                        <a:buChar char="•"/>
                      </a:pPr>
                      <a:r>
                        <a:rPr lang="en-GB" sz="1600" dirty="0">
                          <a:latin typeface="Twinkl" pitchFamily="50" charset="0"/>
                        </a:rPr>
                        <a:t>texting</a:t>
                      </a:r>
                    </a:p>
                    <a:p>
                      <a:pPr marL="285750" indent="-285750">
                        <a:buFont typeface="Arial" panose="020B0604020202020204" pitchFamily="34" charset="0"/>
                        <a:buChar char="•"/>
                      </a:pPr>
                      <a:r>
                        <a:rPr lang="en-GB" sz="1600" dirty="0">
                          <a:latin typeface="Twinkl" pitchFamily="50" charset="0"/>
                        </a:rPr>
                        <a:t>talking on the phone</a:t>
                      </a:r>
                    </a:p>
                    <a:p>
                      <a:pPr marL="285750" indent="-285750">
                        <a:buFont typeface="Arial" panose="020B0604020202020204" pitchFamily="34" charset="0"/>
                        <a:buChar char="•"/>
                      </a:pPr>
                      <a:r>
                        <a:rPr lang="en-GB" sz="1600" dirty="0">
                          <a:latin typeface="Twinkl" pitchFamily="50" charset="0"/>
                        </a:rPr>
                        <a:t>smoking</a:t>
                      </a:r>
                    </a:p>
                    <a:p>
                      <a:pPr marL="285750" indent="-285750">
                        <a:buFont typeface="Arial" panose="020B0604020202020204" pitchFamily="34" charset="0"/>
                        <a:buChar char="•"/>
                      </a:pPr>
                      <a:r>
                        <a:rPr lang="en-GB" sz="1600" dirty="0">
                          <a:latin typeface="Twinkl" pitchFamily="50" charset="0"/>
                        </a:rPr>
                        <a:t>eating</a:t>
                      </a:r>
                    </a:p>
                    <a:p>
                      <a:pPr marL="285750" indent="-285750">
                        <a:buFont typeface="Arial" panose="020B0604020202020204" pitchFamily="34" charset="0"/>
                        <a:buChar char="•"/>
                      </a:pPr>
                      <a:r>
                        <a:rPr lang="en-GB" sz="1600" dirty="0">
                          <a:latin typeface="Twinkl" pitchFamily="50" charset="0"/>
                        </a:rPr>
                        <a:t>drinking</a:t>
                      </a:r>
                    </a:p>
                    <a:p>
                      <a:pPr marL="285750" indent="-285750">
                        <a:buFont typeface="Arial" panose="020B0604020202020204" pitchFamily="34" charset="0"/>
                        <a:buChar char="•"/>
                      </a:pPr>
                      <a:r>
                        <a:rPr lang="en-GB" sz="1600" dirty="0">
                          <a:latin typeface="Twinkl" pitchFamily="50" charset="0"/>
                        </a:rPr>
                        <a:t>listening to music</a:t>
                      </a:r>
                    </a:p>
                    <a:p>
                      <a:pPr marL="285750" indent="-285750">
                        <a:buFont typeface="Arial" panose="020B0604020202020204" pitchFamily="34" charset="0"/>
                        <a:buChar char="•"/>
                      </a:pPr>
                      <a:r>
                        <a:rPr lang="en-GB" sz="1600" dirty="0">
                          <a:latin typeface="Twinkl" pitchFamily="50" charset="0"/>
                        </a:rPr>
                        <a:t>arguing</a:t>
                      </a:r>
                    </a:p>
                    <a:p>
                      <a:pPr marL="285750" indent="-285750">
                        <a:buFont typeface="Arial" panose="020B0604020202020204" pitchFamily="34" charset="0"/>
                        <a:buChar char="•"/>
                      </a:pPr>
                      <a:r>
                        <a:rPr lang="en-GB" sz="1600" dirty="0">
                          <a:latin typeface="Twinkl" pitchFamily="50" charset="0"/>
                        </a:rPr>
                        <a:t>speeding</a:t>
                      </a:r>
                    </a:p>
                    <a:p>
                      <a:pPr marL="285750" indent="-285750">
                        <a:buFont typeface="Arial" panose="020B0604020202020204" pitchFamily="34" charset="0"/>
                        <a:buChar char="•"/>
                      </a:pPr>
                      <a:r>
                        <a:rPr lang="en-GB" sz="1600" dirty="0">
                          <a:latin typeface="Twinkl" pitchFamily="50" charset="0"/>
                        </a:rPr>
                        <a:t>other people in the car</a:t>
                      </a:r>
                    </a:p>
                    <a:p>
                      <a:pPr marL="285750" indent="-285750">
                        <a:buFont typeface="Arial" panose="020B0604020202020204" pitchFamily="34" charset="0"/>
                        <a:buChar char="•"/>
                      </a:pPr>
                      <a:r>
                        <a:rPr lang="en-GB" sz="1600" dirty="0">
                          <a:latin typeface="Twinkl" pitchFamily="50" charset="0"/>
                        </a:rPr>
                        <a:t>doing</a:t>
                      </a:r>
                      <a:r>
                        <a:rPr lang="en-GB" sz="1600" baseline="0" dirty="0">
                          <a:latin typeface="Twinkl" pitchFamily="50" charset="0"/>
                        </a:rPr>
                        <a:t> something for a child</a:t>
                      </a:r>
                    </a:p>
                    <a:p>
                      <a:pPr marL="285750" indent="-285750">
                        <a:buFont typeface="Arial" panose="020B0604020202020204" pitchFamily="34" charset="0"/>
                        <a:buChar char="•"/>
                      </a:pPr>
                      <a:r>
                        <a:rPr lang="en-GB" sz="1600" baseline="0" dirty="0">
                          <a:latin typeface="Twinkl" pitchFamily="50" charset="0"/>
                        </a:rPr>
                        <a:t>road rage</a:t>
                      </a:r>
                      <a:endParaRPr lang="en-GB" sz="1600" dirty="0">
                        <a:latin typeface="Twinkl" pitchFamily="50" charset="0"/>
                      </a:endParaRPr>
                    </a:p>
                    <a:p>
                      <a:pPr marL="285750" indent="-285750">
                        <a:buFont typeface="Arial" panose="020B0604020202020204" pitchFamily="34" charset="0"/>
                        <a:buChar char="•"/>
                      </a:pPr>
                      <a:r>
                        <a:rPr lang="en-GB" sz="1600" dirty="0">
                          <a:latin typeface="Twinkl" pitchFamily="50" charset="0"/>
                        </a:rPr>
                        <a:t>alcohol</a:t>
                      </a:r>
                    </a:p>
                  </a:txBody>
                  <a:tcPr marL="137160" marR="137160" marT="128433" marB="128433"/>
                </a:tc>
                <a:extLst>
                  <a:ext uri="{0D108BD9-81ED-4DB2-BD59-A6C34878D82A}">
                    <a16:rowId xmlns:a16="http://schemas.microsoft.com/office/drawing/2014/main" val="10001"/>
                  </a:ext>
                </a:extLst>
              </a:tr>
            </a:tbl>
          </a:graphicData>
        </a:graphic>
      </p:graphicFrame>
      <p:sp>
        <p:nvSpPr>
          <p:cNvPr id="17432" name="Title 20">
            <a:extLst>
              <a:ext uri="{FF2B5EF4-FFF2-40B4-BE49-F238E27FC236}">
                <a16:creationId xmlns:a16="http://schemas.microsoft.com/office/drawing/2014/main" id="{C5CA895F-E24E-4763-BB9B-B39412606720}"/>
              </a:ext>
            </a:extLst>
          </p:cNvPr>
          <p:cNvSpPr>
            <a:spLocks noGrp="1"/>
          </p:cNvSpPr>
          <p:nvPr>
            <p:ph type="title"/>
          </p:nvPr>
        </p:nvSpPr>
        <p:spPr>
          <a:xfrm>
            <a:off x="457200" y="479425"/>
            <a:ext cx="8220075" cy="993775"/>
          </a:xfrm>
        </p:spPr>
        <p:txBody>
          <a:bodyPr/>
          <a:lstStyle/>
          <a:p>
            <a:pPr eaLnBrk="1" hangingPunct="1"/>
            <a:r>
              <a:rPr lang="en-GB" altLang="en-US" sz="4400"/>
              <a:t>Awareness</a:t>
            </a:r>
            <a:endParaRPr lang="en-GB" altLang="en-US" sz="3600"/>
          </a:p>
        </p:txBody>
      </p:sp>
      <p:sp>
        <p:nvSpPr>
          <p:cNvPr id="17433" name="Rectangle 1">
            <a:extLst>
              <a:ext uri="{FF2B5EF4-FFF2-40B4-BE49-F238E27FC236}">
                <a16:creationId xmlns:a16="http://schemas.microsoft.com/office/drawing/2014/main" id="{113FA61B-C6F5-4180-8EF1-54A125B6411C}"/>
              </a:ext>
            </a:extLst>
          </p:cNvPr>
          <p:cNvSpPr>
            <a:spLocks noChangeArrowheads="1"/>
          </p:cNvSpPr>
          <p:nvPr/>
        </p:nvSpPr>
        <p:spPr bwMode="auto">
          <a:xfrm>
            <a:off x="2840038" y="1289050"/>
            <a:ext cx="34544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b="1">
                <a:solidFill>
                  <a:schemeClr val="tx1"/>
                </a:solidFill>
              </a:rPr>
              <a:t>Being Distracted</a:t>
            </a:r>
          </a:p>
        </p:txBody>
      </p:sp>
      <p:pic>
        <p:nvPicPr>
          <p:cNvPr id="9" name="Picture 8">
            <a:extLst>
              <a:ext uri="{FF2B5EF4-FFF2-40B4-BE49-F238E27FC236}">
                <a16:creationId xmlns:a16="http://schemas.microsoft.com/office/drawing/2014/main" id="{3BB64C33-16BC-475C-AB02-7E251FF76FE7}"/>
              </a:ext>
            </a:extLst>
          </p:cNvPr>
          <p:cNvPicPr>
            <a:picLocks noChangeAspect="1"/>
          </p:cNvPicPr>
          <p:nvPr/>
        </p:nvPicPr>
        <p:blipFill rotWithShape="1">
          <a:blip r:embed="rId3" cstate="print"/>
          <a:srcRect l="2930" t="-2245" r="-2930" b="29019"/>
          <a:stretch/>
        </p:blipFill>
        <p:spPr>
          <a:xfrm>
            <a:off x="7124700" y="493466"/>
            <a:ext cx="1263650" cy="1263650"/>
          </a:xfrm>
          <a:prstGeom prst="ellipse">
            <a:avLst/>
          </a:prstGeom>
        </p:spPr>
      </p:pic>
      <p:pic>
        <p:nvPicPr>
          <p:cNvPr id="11" name="Picture 10">
            <a:extLst>
              <a:ext uri="{FF2B5EF4-FFF2-40B4-BE49-F238E27FC236}">
                <a16:creationId xmlns:a16="http://schemas.microsoft.com/office/drawing/2014/main" id="{B5C69193-15AA-45EE-8E23-C75B62B32882}"/>
              </a:ext>
            </a:extLst>
          </p:cNvPr>
          <p:cNvPicPr>
            <a:picLocks noChangeAspect="1"/>
          </p:cNvPicPr>
          <p:nvPr/>
        </p:nvPicPr>
        <p:blipFill rotWithShape="1">
          <a:blip r:embed="rId3" cstate="print"/>
          <a:srcRect l="2930" t="-2245" r="-2930" b="29019"/>
          <a:stretch/>
        </p:blipFill>
        <p:spPr>
          <a:xfrm>
            <a:off x="746120" y="493467"/>
            <a:ext cx="1263650" cy="1263650"/>
          </a:xfrm>
          <a:prstGeom prst="ellipse">
            <a:avLst/>
          </a:prstGeom>
        </p:spPr>
      </p:pic>
      <p:grpSp>
        <p:nvGrpSpPr>
          <p:cNvPr id="5" name="Group 4">
            <a:extLst>
              <a:ext uri="{FF2B5EF4-FFF2-40B4-BE49-F238E27FC236}">
                <a16:creationId xmlns:a16="http://schemas.microsoft.com/office/drawing/2014/main" id="{01833425-0EE2-4A01-9C7B-A86F8C3404A3}"/>
              </a:ext>
            </a:extLst>
          </p:cNvPr>
          <p:cNvGrpSpPr/>
          <p:nvPr/>
        </p:nvGrpSpPr>
        <p:grpSpPr>
          <a:xfrm>
            <a:off x="792163" y="2827090"/>
            <a:ext cx="7511517" cy="3020037"/>
            <a:chOff x="792163" y="2827090"/>
            <a:chExt cx="7511517" cy="3020037"/>
          </a:xfrm>
        </p:grpSpPr>
        <p:sp>
          <p:nvSpPr>
            <p:cNvPr id="2" name="Rectangle 1">
              <a:extLst>
                <a:ext uri="{FF2B5EF4-FFF2-40B4-BE49-F238E27FC236}">
                  <a16:creationId xmlns:a16="http://schemas.microsoft.com/office/drawing/2014/main" id="{79627D10-3F15-441E-9A1B-7706701ECC76}"/>
                </a:ext>
              </a:extLst>
            </p:cNvPr>
            <p:cNvSpPr/>
            <p:nvPr/>
          </p:nvSpPr>
          <p:spPr>
            <a:xfrm>
              <a:off x="792163" y="2827090"/>
              <a:ext cx="3637224" cy="2936147"/>
            </a:xfrm>
            <a:prstGeom prst="rect">
              <a:avLst/>
            </a:prstGeom>
            <a:solidFill>
              <a:srgbClr val="D7E3C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418B3CB0-A9BD-407D-A0A8-F9EB2FB9F5E9}"/>
                </a:ext>
              </a:extLst>
            </p:cNvPr>
            <p:cNvSpPr/>
            <p:nvPr/>
          </p:nvSpPr>
          <p:spPr>
            <a:xfrm>
              <a:off x="4666456" y="2827090"/>
              <a:ext cx="3637224" cy="3020037"/>
            </a:xfrm>
            <a:prstGeom prst="rect">
              <a:avLst/>
            </a:prstGeom>
            <a:solidFill>
              <a:srgbClr val="D7E3C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8434" name="Title 20">
            <a:extLst>
              <a:ext uri="{FF2B5EF4-FFF2-40B4-BE49-F238E27FC236}">
                <a16:creationId xmlns:a16="http://schemas.microsoft.com/office/drawing/2014/main" id="{9F1FE57D-63DE-421E-8D32-39703DFCE9FC}"/>
              </a:ext>
            </a:extLst>
          </p:cNvPr>
          <p:cNvSpPr>
            <a:spLocks noGrp="1"/>
          </p:cNvSpPr>
          <p:nvPr>
            <p:ph type="title"/>
          </p:nvPr>
        </p:nvSpPr>
        <p:spPr>
          <a:xfrm>
            <a:off x="457200" y="479425"/>
            <a:ext cx="8220075" cy="993775"/>
          </a:xfrm>
        </p:spPr>
        <p:txBody>
          <a:bodyPr/>
          <a:lstStyle/>
          <a:p>
            <a:pPr eaLnBrk="1" hangingPunct="1"/>
            <a:r>
              <a:rPr lang="en-GB" altLang="en-US" sz="4400"/>
              <a:t>Behaviour</a:t>
            </a:r>
            <a:endParaRPr lang="en-GB" altLang="en-US" sz="3600"/>
          </a:p>
        </p:txBody>
      </p:sp>
      <p:sp>
        <p:nvSpPr>
          <p:cNvPr id="18435" name="Rectangle 1">
            <a:extLst>
              <a:ext uri="{FF2B5EF4-FFF2-40B4-BE49-F238E27FC236}">
                <a16:creationId xmlns:a16="http://schemas.microsoft.com/office/drawing/2014/main" id="{AFEC1FC3-FBBF-4F62-9A8A-0FFA9512F292}"/>
              </a:ext>
            </a:extLst>
          </p:cNvPr>
          <p:cNvSpPr>
            <a:spLocks noChangeArrowheads="1"/>
          </p:cNvSpPr>
          <p:nvPr/>
        </p:nvSpPr>
        <p:spPr bwMode="auto">
          <a:xfrm>
            <a:off x="2840038" y="1289050"/>
            <a:ext cx="34544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b="1">
                <a:solidFill>
                  <a:schemeClr val="tx1"/>
                </a:solidFill>
              </a:rPr>
              <a:t>How Do You Stay Safe?</a:t>
            </a:r>
          </a:p>
        </p:txBody>
      </p:sp>
      <p:pic>
        <p:nvPicPr>
          <p:cNvPr id="5" name="Picture 4">
            <a:extLst>
              <a:ext uri="{FF2B5EF4-FFF2-40B4-BE49-F238E27FC236}">
                <a16:creationId xmlns:a16="http://schemas.microsoft.com/office/drawing/2014/main" id="{12BCDD52-8775-4133-8342-94FD0C12EA67}"/>
              </a:ext>
            </a:extLst>
          </p:cNvPr>
          <p:cNvPicPr>
            <a:picLocks noChangeAspect="1"/>
          </p:cNvPicPr>
          <p:nvPr/>
        </p:nvPicPr>
        <p:blipFill rotWithShape="1">
          <a:blip r:embed="rId3" cstate="print"/>
          <a:srcRect l="2512" t="-2245" r="-2512" b="29019"/>
          <a:stretch/>
        </p:blipFill>
        <p:spPr>
          <a:xfrm>
            <a:off x="7180229" y="516180"/>
            <a:ext cx="1208121" cy="1208121"/>
          </a:xfrm>
          <a:prstGeom prst="ellipse">
            <a:avLst/>
          </a:prstGeom>
        </p:spPr>
      </p:pic>
      <p:sp>
        <p:nvSpPr>
          <p:cNvPr id="18437" name="Rounded Rectangle 3">
            <a:extLst>
              <a:ext uri="{FF2B5EF4-FFF2-40B4-BE49-F238E27FC236}">
                <a16:creationId xmlns:a16="http://schemas.microsoft.com/office/drawing/2014/main" id="{91A97A7E-9EA7-4420-AC70-C410C82956DC}"/>
              </a:ext>
            </a:extLst>
          </p:cNvPr>
          <p:cNvSpPr>
            <a:spLocks noChangeArrowheads="1"/>
          </p:cNvSpPr>
          <p:nvPr/>
        </p:nvSpPr>
        <p:spPr bwMode="auto">
          <a:xfrm>
            <a:off x="2847975" y="2970213"/>
            <a:ext cx="3563938" cy="1022350"/>
          </a:xfrm>
          <a:prstGeom prst="roundRect">
            <a:avLst>
              <a:gd name="adj" fmla="val 14181"/>
            </a:avLst>
          </a:prstGeom>
          <a:solidFill>
            <a:srgbClr val="699327"/>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b="1">
                <a:solidFill>
                  <a:schemeClr val="bg1"/>
                </a:solidFill>
              </a:rPr>
              <a:t>Think of as many things as you can that we have to make crossing roads safer.</a:t>
            </a:r>
          </a:p>
        </p:txBody>
      </p:sp>
      <p:sp>
        <p:nvSpPr>
          <p:cNvPr id="7" name="TextBox 6">
            <a:extLst>
              <a:ext uri="{FF2B5EF4-FFF2-40B4-BE49-F238E27FC236}">
                <a16:creationId xmlns:a16="http://schemas.microsoft.com/office/drawing/2014/main" id="{0BBD4267-BDAE-4639-A895-A4DE1A3D86D8}"/>
              </a:ext>
            </a:extLst>
          </p:cNvPr>
          <p:cNvSpPr txBox="1">
            <a:spLocks noChangeArrowheads="1"/>
          </p:cNvSpPr>
          <p:nvPr/>
        </p:nvSpPr>
        <p:spPr bwMode="auto">
          <a:xfrm>
            <a:off x="2697163" y="2065338"/>
            <a:ext cx="38179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b="1">
                <a:solidFill>
                  <a:srgbClr val="699327"/>
                </a:solidFill>
              </a:rPr>
              <a:t>Pelican Crossing</a:t>
            </a:r>
          </a:p>
          <a:p>
            <a:pPr algn="ctr" eaLnBrk="1" hangingPunct="1">
              <a:lnSpc>
                <a:spcPct val="100000"/>
              </a:lnSpc>
              <a:spcBef>
                <a:spcPct val="0"/>
              </a:spcBef>
              <a:buFontTx/>
              <a:buNone/>
            </a:pPr>
            <a:r>
              <a:rPr lang="en-GB" altLang="en-US" sz="1400">
                <a:solidFill>
                  <a:schemeClr val="tx1"/>
                </a:solidFill>
              </a:rPr>
              <a:t>(with traffic lights and a green man)</a:t>
            </a:r>
          </a:p>
        </p:txBody>
      </p:sp>
      <p:sp>
        <p:nvSpPr>
          <p:cNvPr id="8" name="TextBox 7">
            <a:extLst>
              <a:ext uri="{FF2B5EF4-FFF2-40B4-BE49-F238E27FC236}">
                <a16:creationId xmlns:a16="http://schemas.microsoft.com/office/drawing/2014/main" id="{84601CCC-F0F5-4A77-85AF-27FFA9CC6F57}"/>
              </a:ext>
            </a:extLst>
          </p:cNvPr>
          <p:cNvSpPr txBox="1">
            <a:spLocks noChangeArrowheads="1"/>
          </p:cNvSpPr>
          <p:nvPr/>
        </p:nvSpPr>
        <p:spPr bwMode="auto">
          <a:xfrm>
            <a:off x="-38100" y="1873250"/>
            <a:ext cx="38163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b="1">
                <a:solidFill>
                  <a:srgbClr val="699327"/>
                </a:solidFill>
              </a:rPr>
              <a:t>Lollipop Lady </a:t>
            </a:r>
            <a:br>
              <a:rPr lang="en-GB" altLang="en-US" b="1">
                <a:solidFill>
                  <a:srgbClr val="699327"/>
                </a:solidFill>
              </a:rPr>
            </a:br>
            <a:r>
              <a:rPr lang="en-GB" altLang="en-US" b="1">
                <a:solidFill>
                  <a:srgbClr val="699327"/>
                </a:solidFill>
              </a:rPr>
              <a:t>or Man</a:t>
            </a:r>
          </a:p>
        </p:txBody>
      </p:sp>
      <p:sp>
        <p:nvSpPr>
          <p:cNvPr id="9" name="TextBox 8">
            <a:extLst>
              <a:ext uri="{FF2B5EF4-FFF2-40B4-BE49-F238E27FC236}">
                <a16:creationId xmlns:a16="http://schemas.microsoft.com/office/drawing/2014/main" id="{F588D24C-EA76-434B-86C6-E6495498C964}"/>
              </a:ext>
            </a:extLst>
          </p:cNvPr>
          <p:cNvSpPr txBox="1">
            <a:spLocks noChangeArrowheads="1"/>
          </p:cNvSpPr>
          <p:nvPr/>
        </p:nvSpPr>
        <p:spPr bwMode="auto">
          <a:xfrm>
            <a:off x="5529263" y="2025650"/>
            <a:ext cx="38163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b="1">
                <a:solidFill>
                  <a:srgbClr val="699327"/>
                </a:solidFill>
              </a:rPr>
              <a:t>Footbridge</a:t>
            </a:r>
          </a:p>
        </p:txBody>
      </p:sp>
      <p:sp>
        <p:nvSpPr>
          <p:cNvPr id="10" name="TextBox 9">
            <a:extLst>
              <a:ext uri="{FF2B5EF4-FFF2-40B4-BE49-F238E27FC236}">
                <a16:creationId xmlns:a16="http://schemas.microsoft.com/office/drawing/2014/main" id="{31A118E6-085B-48CC-9959-26F50B148791}"/>
              </a:ext>
            </a:extLst>
          </p:cNvPr>
          <p:cNvSpPr txBox="1">
            <a:spLocks noChangeArrowheads="1"/>
          </p:cNvSpPr>
          <p:nvPr/>
        </p:nvSpPr>
        <p:spPr bwMode="auto">
          <a:xfrm>
            <a:off x="6051550" y="3470275"/>
            <a:ext cx="27717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b="1">
                <a:solidFill>
                  <a:srgbClr val="699327"/>
                </a:solidFill>
              </a:rPr>
              <a:t>Underpass</a:t>
            </a:r>
          </a:p>
        </p:txBody>
      </p:sp>
      <p:sp>
        <p:nvSpPr>
          <p:cNvPr id="11" name="TextBox 10">
            <a:extLst>
              <a:ext uri="{FF2B5EF4-FFF2-40B4-BE49-F238E27FC236}">
                <a16:creationId xmlns:a16="http://schemas.microsoft.com/office/drawing/2014/main" id="{E9B4C79A-3E58-42D9-86B3-B488A273588B}"/>
              </a:ext>
            </a:extLst>
          </p:cNvPr>
          <p:cNvSpPr txBox="1">
            <a:spLocks noChangeArrowheads="1"/>
          </p:cNvSpPr>
          <p:nvPr/>
        </p:nvSpPr>
        <p:spPr bwMode="auto">
          <a:xfrm>
            <a:off x="755650" y="4114800"/>
            <a:ext cx="3816350"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b="1">
                <a:solidFill>
                  <a:srgbClr val="699327"/>
                </a:solidFill>
              </a:rPr>
              <a:t>Zebra Crossing</a:t>
            </a:r>
          </a:p>
          <a:p>
            <a:pPr algn="ctr" eaLnBrk="1" hangingPunct="1">
              <a:lnSpc>
                <a:spcPct val="100000"/>
              </a:lnSpc>
              <a:spcBef>
                <a:spcPct val="0"/>
              </a:spcBef>
              <a:buFontTx/>
              <a:buNone/>
            </a:pPr>
            <a:r>
              <a:rPr lang="en-GB" altLang="en-US" sz="1400">
                <a:solidFill>
                  <a:schemeClr val="tx1"/>
                </a:solidFill>
              </a:rPr>
              <a:t>(no traffic lights but black and white stripes on the road and Belisha beacons)</a:t>
            </a:r>
          </a:p>
          <a:p>
            <a:pPr algn="ctr" eaLnBrk="1" hangingPunct="1">
              <a:lnSpc>
                <a:spcPct val="100000"/>
              </a:lnSpc>
              <a:spcBef>
                <a:spcPct val="0"/>
              </a:spcBef>
              <a:buFontTx/>
              <a:buNone/>
            </a:pPr>
            <a:endParaRPr lang="en-GB" altLang="en-US" b="1">
              <a:solidFill>
                <a:srgbClr val="79AD42"/>
              </a:solidFill>
            </a:endParaRPr>
          </a:p>
        </p:txBody>
      </p:sp>
      <p:sp>
        <p:nvSpPr>
          <p:cNvPr id="12" name="TextBox 11">
            <a:extLst>
              <a:ext uri="{FF2B5EF4-FFF2-40B4-BE49-F238E27FC236}">
                <a16:creationId xmlns:a16="http://schemas.microsoft.com/office/drawing/2014/main" id="{CD5861B8-17D6-4892-AFB5-AB33F400A703}"/>
              </a:ext>
            </a:extLst>
          </p:cNvPr>
          <p:cNvSpPr txBox="1">
            <a:spLocks noChangeArrowheads="1"/>
          </p:cNvSpPr>
          <p:nvPr/>
        </p:nvSpPr>
        <p:spPr bwMode="auto">
          <a:xfrm>
            <a:off x="4659313" y="4141788"/>
            <a:ext cx="38163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b="1">
                <a:solidFill>
                  <a:srgbClr val="699327"/>
                </a:solidFill>
              </a:rPr>
              <a:t>Toucan Crossing</a:t>
            </a:r>
          </a:p>
          <a:p>
            <a:pPr algn="ctr" eaLnBrk="1" hangingPunct="1">
              <a:lnSpc>
                <a:spcPct val="100000"/>
              </a:lnSpc>
              <a:spcBef>
                <a:spcPct val="0"/>
              </a:spcBef>
              <a:buFontTx/>
              <a:buNone/>
            </a:pPr>
            <a:r>
              <a:rPr lang="en-GB" altLang="en-US" sz="1400">
                <a:solidFill>
                  <a:schemeClr val="tx1"/>
                </a:solidFill>
              </a:rPr>
              <a:t>(‘Two Can Cross’ for pedestrians and cyclists with traffic lights)</a:t>
            </a:r>
          </a:p>
          <a:p>
            <a:pPr algn="ctr" eaLnBrk="1" hangingPunct="1">
              <a:lnSpc>
                <a:spcPct val="100000"/>
              </a:lnSpc>
              <a:spcBef>
                <a:spcPct val="0"/>
              </a:spcBef>
              <a:buFontTx/>
              <a:buNone/>
            </a:pPr>
            <a:endParaRPr lang="en-GB" altLang="en-US" b="1">
              <a:solidFill>
                <a:srgbClr val="79AD42"/>
              </a:solidFill>
            </a:endParaRPr>
          </a:p>
        </p:txBody>
      </p:sp>
      <p:sp>
        <p:nvSpPr>
          <p:cNvPr id="13" name="TextBox 12">
            <a:extLst>
              <a:ext uri="{FF2B5EF4-FFF2-40B4-BE49-F238E27FC236}">
                <a16:creationId xmlns:a16="http://schemas.microsoft.com/office/drawing/2014/main" id="{C6C926D7-CA9D-42D6-870A-FE82E9575EAC}"/>
              </a:ext>
            </a:extLst>
          </p:cNvPr>
          <p:cNvSpPr txBox="1">
            <a:spLocks noChangeArrowheads="1"/>
          </p:cNvSpPr>
          <p:nvPr/>
        </p:nvSpPr>
        <p:spPr bwMode="auto">
          <a:xfrm>
            <a:off x="-85725" y="2795588"/>
            <a:ext cx="38163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b="1">
                <a:solidFill>
                  <a:srgbClr val="699327"/>
                </a:solidFill>
              </a:rPr>
              <a:t>Traffic Lights</a:t>
            </a:r>
          </a:p>
        </p:txBody>
      </p:sp>
      <p:sp>
        <p:nvSpPr>
          <p:cNvPr id="14" name="TextBox 13">
            <a:extLst>
              <a:ext uri="{FF2B5EF4-FFF2-40B4-BE49-F238E27FC236}">
                <a16:creationId xmlns:a16="http://schemas.microsoft.com/office/drawing/2014/main" id="{136F33E6-8378-4F4A-A886-3EDBDEA47C16}"/>
              </a:ext>
            </a:extLst>
          </p:cNvPr>
          <p:cNvSpPr txBox="1">
            <a:spLocks noChangeArrowheads="1"/>
          </p:cNvSpPr>
          <p:nvPr/>
        </p:nvSpPr>
        <p:spPr bwMode="auto">
          <a:xfrm>
            <a:off x="455613" y="3455988"/>
            <a:ext cx="27003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b="1">
                <a:solidFill>
                  <a:srgbClr val="699327"/>
                </a:solidFill>
              </a:rPr>
              <a:t>Traffic Island</a:t>
            </a:r>
          </a:p>
        </p:txBody>
      </p:sp>
      <p:sp>
        <p:nvSpPr>
          <p:cNvPr id="15" name="TextBox 14">
            <a:extLst>
              <a:ext uri="{FF2B5EF4-FFF2-40B4-BE49-F238E27FC236}">
                <a16:creationId xmlns:a16="http://schemas.microsoft.com/office/drawing/2014/main" id="{183978A3-7037-4100-9351-FC2CA99B7F06}"/>
              </a:ext>
            </a:extLst>
          </p:cNvPr>
          <p:cNvSpPr txBox="1">
            <a:spLocks noChangeArrowheads="1"/>
          </p:cNvSpPr>
          <p:nvPr/>
        </p:nvSpPr>
        <p:spPr bwMode="auto">
          <a:xfrm>
            <a:off x="4608513" y="5140325"/>
            <a:ext cx="3816350" cy="101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b="1">
                <a:solidFill>
                  <a:srgbClr val="699327"/>
                </a:solidFill>
              </a:rPr>
              <a:t>Puffin Crossing</a:t>
            </a:r>
          </a:p>
          <a:p>
            <a:pPr algn="ctr" eaLnBrk="1" hangingPunct="1">
              <a:lnSpc>
                <a:spcPct val="100000"/>
              </a:lnSpc>
              <a:spcBef>
                <a:spcPct val="0"/>
              </a:spcBef>
              <a:buFontTx/>
              <a:buNone/>
            </a:pPr>
            <a:r>
              <a:rPr lang="en-GB" altLang="en-US" sz="1400">
                <a:solidFill>
                  <a:schemeClr val="tx1"/>
                </a:solidFill>
              </a:rPr>
              <a:t>(</a:t>
            </a:r>
            <a:r>
              <a:rPr lang="en-GB" altLang="en-US" sz="1400" u="sng">
                <a:solidFill>
                  <a:schemeClr val="tx1"/>
                </a:solidFill>
              </a:rPr>
              <a:t>P</a:t>
            </a:r>
            <a:r>
              <a:rPr lang="en-GB" altLang="en-US" sz="1400">
                <a:solidFill>
                  <a:schemeClr val="tx1"/>
                </a:solidFill>
              </a:rPr>
              <a:t>edestrian </a:t>
            </a:r>
            <a:r>
              <a:rPr lang="en-GB" altLang="en-US" sz="1400" u="sng">
                <a:solidFill>
                  <a:schemeClr val="tx1"/>
                </a:solidFill>
              </a:rPr>
              <a:t>U</a:t>
            </a:r>
            <a:r>
              <a:rPr lang="en-GB" altLang="en-US" sz="1400">
                <a:solidFill>
                  <a:schemeClr val="tx1"/>
                </a:solidFill>
              </a:rPr>
              <a:t>ser </a:t>
            </a:r>
            <a:r>
              <a:rPr lang="en-GB" altLang="en-US" sz="1400" u="sng">
                <a:solidFill>
                  <a:schemeClr val="tx1"/>
                </a:solidFill>
              </a:rPr>
              <a:t>F</a:t>
            </a:r>
            <a:r>
              <a:rPr lang="en-GB" altLang="en-US" sz="1400">
                <a:solidFill>
                  <a:schemeClr val="tx1"/>
                </a:solidFill>
              </a:rPr>
              <a:t>riendly </a:t>
            </a:r>
            <a:r>
              <a:rPr lang="en-GB" altLang="en-US" sz="1400" u="sng">
                <a:solidFill>
                  <a:schemeClr val="tx1"/>
                </a:solidFill>
              </a:rPr>
              <a:t>In</a:t>
            </a:r>
            <a:r>
              <a:rPr lang="en-GB" altLang="en-US" sz="1400">
                <a:solidFill>
                  <a:schemeClr val="tx1"/>
                </a:solidFill>
              </a:rPr>
              <a:t>telligent)</a:t>
            </a:r>
          </a:p>
          <a:p>
            <a:pPr algn="ctr" eaLnBrk="1" hangingPunct="1">
              <a:lnSpc>
                <a:spcPct val="100000"/>
              </a:lnSpc>
              <a:spcBef>
                <a:spcPct val="0"/>
              </a:spcBef>
              <a:buFontTx/>
              <a:buNone/>
            </a:pPr>
            <a:r>
              <a:rPr lang="en-GB" altLang="en-US" sz="1400">
                <a:solidFill>
                  <a:schemeClr val="tx1"/>
                </a:solidFill>
              </a:rPr>
              <a:t>Same as a pelican but with added sensors to detect speed of pedestrians</a:t>
            </a:r>
          </a:p>
        </p:txBody>
      </p:sp>
      <p:sp>
        <p:nvSpPr>
          <p:cNvPr id="16" name="TextBox 15">
            <a:extLst>
              <a:ext uri="{FF2B5EF4-FFF2-40B4-BE49-F238E27FC236}">
                <a16:creationId xmlns:a16="http://schemas.microsoft.com/office/drawing/2014/main" id="{BDF150CF-9E95-443A-AF7B-F60178AFB0AB}"/>
              </a:ext>
            </a:extLst>
          </p:cNvPr>
          <p:cNvSpPr txBox="1">
            <a:spLocks noChangeArrowheads="1"/>
          </p:cNvSpPr>
          <p:nvPr/>
        </p:nvSpPr>
        <p:spPr bwMode="auto">
          <a:xfrm>
            <a:off x="357188" y="5153025"/>
            <a:ext cx="4681537"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b="1">
                <a:solidFill>
                  <a:srgbClr val="699327"/>
                </a:solidFill>
              </a:rPr>
              <a:t>Equestrian Crossing</a:t>
            </a:r>
          </a:p>
          <a:p>
            <a:pPr algn="ctr" eaLnBrk="1" hangingPunct="1">
              <a:lnSpc>
                <a:spcPct val="100000"/>
              </a:lnSpc>
              <a:spcBef>
                <a:spcPct val="0"/>
              </a:spcBef>
              <a:buFontTx/>
              <a:buNone/>
            </a:pPr>
            <a:r>
              <a:rPr lang="en-GB" altLang="en-US" sz="1400">
                <a:solidFill>
                  <a:schemeClr val="tx1"/>
                </a:solidFill>
              </a:rPr>
              <a:t>(for pedestrians and horse riders </a:t>
            </a:r>
          </a:p>
          <a:p>
            <a:pPr algn="ctr" eaLnBrk="1" hangingPunct="1">
              <a:lnSpc>
                <a:spcPct val="100000"/>
              </a:lnSpc>
              <a:spcBef>
                <a:spcPct val="0"/>
              </a:spcBef>
              <a:buFontTx/>
              <a:buNone/>
            </a:pPr>
            <a:r>
              <a:rPr lang="en-GB" altLang="en-US" sz="1400">
                <a:solidFill>
                  <a:schemeClr val="tx1"/>
                </a:solidFill>
              </a:rPr>
              <a:t>with traffic lights)</a:t>
            </a:r>
          </a:p>
          <a:p>
            <a:pPr algn="ctr" eaLnBrk="1" hangingPunct="1">
              <a:lnSpc>
                <a:spcPct val="100000"/>
              </a:lnSpc>
              <a:spcBef>
                <a:spcPct val="0"/>
              </a:spcBef>
              <a:buFontTx/>
              <a:buNone/>
            </a:pPr>
            <a:endParaRPr lang="en-GB" altLang="en-US" b="1">
              <a:solidFill>
                <a:srgbClr val="79AD42"/>
              </a:solidFill>
            </a:endParaRPr>
          </a:p>
        </p:txBody>
      </p:sp>
      <p:sp>
        <p:nvSpPr>
          <p:cNvPr id="17" name="TextBox 16">
            <a:extLst>
              <a:ext uri="{FF2B5EF4-FFF2-40B4-BE49-F238E27FC236}">
                <a16:creationId xmlns:a16="http://schemas.microsoft.com/office/drawing/2014/main" id="{D09C1187-5258-4279-A4D3-E220B954A056}"/>
              </a:ext>
            </a:extLst>
          </p:cNvPr>
          <p:cNvSpPr txBox="1">
            <a:spLocks noChangeArrowheads="1"/>
          </p:cNvSpPr>
          <p:nvPr/>
        </p:nvSpPr>
        <p:spPr bwMode="auto">
          <a:xfrm>
            <a:off x="5529263" y="2732088"/>
            <a:ext cx="38163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b="1">
                <a:solidFill>
                  <a:srgbClr val="699327"/>
                </a:solidFill>
              </a:rPr>
              <a:t>Barriers</a:t>
            </a:r>
          </a:p>
        </p:txBody>
      </p:sp>
      <p:pic>
        <p:nvPicPr>
          <p:cNvPr id="22" name="Picture 21">
            <a:extLst>
              <a:ext uri="{FF2B5EF4-FFF2-40B4-BE49-F238E27FC236}">
                <a16:creationId xmlns:a16="http://schemas.microsoft.com/office/drawing/2014/main" id="{6A622741-0EF8-47AE-B3A9-107B7D0152F9}"/>
              </a:ext>
            </a:extLst>
          </p:cNvPr>
          <p:cNvPicPr>
            <a:picLocks noChangeAspect="1"/>
          </p:cNvPicPr>
          <p:nvPr/>
        </p:nvPicPr>
        <p:blipFill rotWithShape="1">
          <a:blip r:embed="rId3" cstate="print"/>
          <a:srcRect l="2512" t="-2245" r="-2512" b="29019"/>
          <a:stretch/>
        </p:blipFill>
        <p:spPr>
          <a:xfrm>
            <a:off x="765065" y="516180"/>
            <a:ext cx="1208121" cy="1208121"/>
          </a:xfrm>
          <a:prstGeom prst="ellipse">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par>
                          <p:cTn id="16" fill="hold" nodeType="afterGroup">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par>
                          <p:cTn id="20" fill="hold" nodeType="afterGroup">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childTnLst>
                                </p:cTn>
                              </p:par>
                            </p:childTnLst>
                          </p:cTn>
                        </p:par>
                        <p:par>
                          <p:cTn id="24" fill="hold" nodeType="afterGroup">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childTnLst>
                          </p:cTn>
                        </p:par>
                        <p:par>
                          <p:cTn id="28" fill="hold" nodeType="afterGroup">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par>
                          <p:cTn id="32" fill="hold" nodeType="afterGroup">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500"/>
                                        <p:tgtEl>
                                          <p:spTgt spid="11"/>
                                        </p:tgtEl>
                                      </p:cBhvr>
                                    </p:animEffect>
                                  </p:childTnLst>
                                </p:cTn>
                              </p:par>
                            </p:childTnLst>
                          </p:cTn>
                        </p:par>
                        <p:par>
                          <p:cTn id="36" fill="hold" nodeType="afterGroup">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childTnLst>
                          </p:cTn>
                        </p:par>
                        <p:par>
                          <p:cTn id="40" fill="hold" nodeType="afterGroup">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500"/>
                                        <p:tgtEl>
                                          <p:spTgt spid="16"/>
                                        </p:tgtEl>
                                      </p:cBhvr>
                                    </p:animEffect>
                                  </p:childTnLst>
                                </p:cTn>
                              </p:par>
                            </p:childTnLst>
                          </p:cTn>
                        </p:par>
                        <p:par>
                          <p:cTn id="44" fill="hold" nodeType="afterGroup">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3" grpId="0"/>
      <p:bldP spid="14" grpId="0"/>
      <p:bldP spid="15" grpId="0"/>
      <p:bldP spid="16" grpId="0"/>
      <p:bldP spid="17"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9458" name="Title 20">
            <a:extLst>
              <a:ext uri="{FF2B5EF4-FFF2-40B4-BE49-F238E27FC236}">
                <a16:creationId xmlns:a16="http://schemas.microsoft.com/office/drawing/2014/main" id="{DE263753-6852-49CB-B142-3049FACDD99F}"/>
              </a:ext>
            </a:extLst>
          </p:cNvPr>
          <p:cNvSpPr>
            <a:spLocks noGrp="1"/>
          </p:cNvSpPr>
          <p:nvPr>
            <p:ph type="title"/>
          </p:nvPr>
        </p:nvSpPr>
        <p:spPr>
          <a:xfrm>
            <a:off x="457200" y="479425"/>
            <a:ext cx="8220075" cy="993775"/>
          </a:xfrm>
        </p:spPr>
        <p:txBody>
          <a:bodyPr/>
          <a:lstStyle/>
          <a:p>
            <a:pPr eaLnBrk="1" hangingPunct="1"/>
            <a:r>
              <a:rPr lang="en-GB" altLang="en-US" sz="4400"/>
              <a:t>Behaviour</a:t>
            </a:r>
          </a:p>
        </p:txBody>
      </p:sp>
      <p:sp>
        <p:nvSpPr>
          <p:cNvPr id="3" name="Rectangle 2">
            <a:extLst>
              <a:ext uri="{FF2B5EF4-FFF2-40B4-BE49-F238E27FC236}">
                <a16:creationId xmlns:a16="http://schemas.microsoft.com/office/drawing/2014/main" id="{1F2D8168-7EF5-4F3E-9CF4-4B523D8B5A58}"/>
              </a:ext>
            </a:extLst>
          </p:cNvPr>
          <p:cNvSpPr>
            <a:spLocks noChangeArrowheads="1"/>
          </p:cNvSpPr>
          <p:nvPr/>
        </p:nvSpPr>
        <p:spPr bwMode="auto">
          <a:xfrm>
            <a:off x="4127500" y="2160588"/>
            <a:ext cx="4260850" cy="212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10000"/>
              </a:lnSpc>
              <a:spcBef>
                <a:spcPct val="0"/>
              </a:spcBef>
              <a:buFont typeface="Twinkl Sb"/>
              <a:buAutoNum type="arabicPeriod"/>
            </a:pPr>
            <a:r>
              <a:rPr lang="en-GB" altLang="en-US" sz="2000" b="1">
                <a:solidFill>
                  <a:schemeClr val="tx1"/>
                </a:solidFill>
              </a:rPr>
              <a:t>Think</a:t>
            </a:r>
            <a:r>
              <a:rPr lang="en-GB" altLang="en-US" sz="2000">
                <a:solidFill>
                  <a:schemeClr val="tx1"/>
                </a:solidFill>
              </a:rPr>
              <a:t> – where is safe to cross?</a:t>
            </a:r>
          </a:p>
          <a:p>
            <a:pPr eaLnBrk="1" hangingPunct="1">
              <a:lnSpc>
                <a:spcPct val="110000"/>
              </a:lnSpc>
              <a:spcBef>
                <a:spcPct val="0"/>
              </a:spcBef>
              <a:buFont typeface="Twinkl Sb"/>
              <a:buAutoNum type="arabicPeriod"/>
            </a:pPr>
            <a:r>
              <a:rPr lang="en-GB" altLang="en-US" sz="2000" b="1">
                <a:solidFill>
                  <a:schemeClr val="tx1"/>
                </a:solidFill>
              </a:rPr>
              <a:t>Stop.</a:t>
            </a:r>
          </a:p>
          <a:p>
            <a:pPr eaLnBrk="1" hangingPunct="1">
              <a:lnSpc>
                <a:spcPct val="110000"/>
              </a:lnSpc>
              <a:spcBef>
                <a:spcPct val="0"/>
              </a:spcBef>
              <a:buFont typeface="Twinkl Sb"/>
              <a:buAutoNum type="arabicPeriod"/>
            </a:pPr>
            <a:r>
              <a:rPr lang="en-GB" altLang="en-US" sz="2000" b="1">
                <a:solidFill>
                  <a:schemeClr val="tx1"/>
                </a:solidFill>
              </a:rPr>
              <a:t>Look</a:t>
            </a:r>
            <a:r>
              <a:rPr lang="en-GB" altLang="en-US" sz="2000">
                <a:solidFill>
                  <a:schemeClr val="tx1"/>
                </a:solidFill>
              </a:rPr>
              <a:t> and </a:t>
            </a:r>
            <a:r>
              <a:rPr lang="en-GB" altLang="en-US" sz="2000" b="1">
                <a:solidFill>
                  <a:schemeClr val="tx1"/>
                </a:solidFill>
              </a:rPr>
              <a:t>Listen</a:t>
            </a:r>
            <a:r>
              <a:rPr lang="en-GB" altLang="en-US" sz="2000">
                <a:solidFill>
                  <a:schemeClr val="tx1"/>
                </a:solidFill>
              </a:rPr>
              <a:t>.</a:t>
            </a:r>
          </a:p>
          <a:p>
            <a:pPr eaLnBrk="1" hangingPunct="1">
              <a:lnSpc>
                <a:spcPct val="110000"/>
              </a:lnSpc>
              <a:spcBef>
                <a:spcPct val="0"/>
              </a:spcBef>
              <a:buFont typeface="Twinkl Sb"/>
              <a:buAutoNum type="arabicPeriod"/>
            </a:pPr>
            <a:r>
              <a:rPr lang="en-GB" altLang="en-US" sz="2000" b="1">
                <a:solidFill>
                  <a:schemeClr val="tx1"/>
                </a:solidFill>
              </a:rPr>
              <a:t>Wait</a:t>
            </a:r>
            <a:r>
              <a:rPr lang="en-GB" altLang="en-US" sz="2000">
                <a:solidFill>
                  <a:schemeClr val="tx1"/>
                </a:solidFill>
              </a:rPr>
              <a:t> until it is safe to cross.</a:t>
            </a:r>
          </a:p>
          <a:p>
            <a:pPr eaLnBrk="1" hangingPunct="1">
              <a:lnSpc>
                <a:spcPct val="110000"/>
              </a:lnSpc>
              <a:spcBef>
                <a:spcPct val="0"/>
              </a:spcBef>
              <a:buFont typeface="Twinkl Sb"/>
              <a:buAutoNum type="arabicPeriod"/>
            </a:pPr>
            <a:r>
              <a:rPr lang="en-GB" altLang="en-US" sz="2000" b="1">
                <a:solidFill>
                  <a:schemeClr val="tx1"/>
                </a:solidFill>
              </a:rPr>
              <a:t>Look</a:t>
            </a:r>
            <a:r>
              <a:rPr lang="en-GB" altLang="en-US" sz="2000">
                <a:solidFill>
                  <a:schemeClr val="tx1"/>
                </a:solidFill>
              </a:rPr>
              <a:t> and </a:t>
            </a:r>
            <a:r>
              <a:rPr lang="en-GB" altLang="en-US" sz="2000" b="1">
                <a:solidFill>
                  <a:schemeClr val="tx1"/>
                </a:solidFill>
              </a:rPr>
              <a:t>Listen</a:t>
            </a:r>
            <a:r>
              <a:rPr lang="en-GB" altLang="en-US" sz="2000">
                <a:solidFill>
                  <a:schemeClr val="tx1"/>
                </a:solidFill>
              </a:rPr>
              <a:t> as you cross.</a:t>
            </a:r>
          </a:p>
          <a:p>
            <a:pPr eaLnBrk="1" hangingPunct="1">
              <a:lnSpc>
                <a:spcPct val="110000"/>
              </a:lnSpc>
              <a:spcBef>
                <a:spcPct val="0"/>
              </a:spcBef>
              <a:buFont typeface="Twinkl Sb"/>
              <a:buAutoNum type="arabicPeriod"/>
            </a:pPr>
            <a:r>
              <a:rPr lang="en-GB" altLang="en-US" sz="2000" b="1">
                <a:solidFill>
                  <a:schemeClr val="tx1"/>
                </a:solidFill>
              </a:rPr>
              <a:t>Walk </a:t>
            </a:r>
            <a:r>
              <a:rPr lang="en-GB" altLang="en-US" sz="2000">
                <a:solidFill>
                  <a:schemeClr val="tx1"/>
                </a:solidFill>
              </a:rPr>
              <a:t>across the road, don’t run.</a:t>
            </a:r>
          </a:p>
        </p:txBody>
      </p:sp>
      <p:pic>
        <p:nvPicPr>
          <p:cNvPr id="6" name="Picture 5">
            <a:extLst>
              <a:ext uri="{FF2B5EF4-FFF2-40B4-BE49-F238E27FC236}">
                <a16:creationId xmlns:a16="http://schemas.microsoft.com/office/drawing/2014/main" id="{34C724DC-DD61-4702-9FB0-EDB01C7BF51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2788" y="2160588"/>
            <a:ext cx="3089275" cy="4217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7">
            <a:extLst>
              <a:ext uri="{FF2B5EF4-FFF2-40B4-BE49-F238E27FC236}">
                <a16:creationId xmlns:a16="http://schemas.microsoft.com/office/drawing/2014/main" id="{4C47A71E-BB80-4A03-BF42-70D5D0E3CEC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437188" y="4237038"/>
            <a:ext cx="2841625" cy="2141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FE4D67FF-E7AC-45E0-BFBA-18775DF7F527}"/>
              </a:ext>
            </a:extLst>
          </p:cNvPr>
          <p:cNvPicPr>
            <a:picLocks noChangeAspect="1"/>
          </p:cNvPicPr>
          <p:nvPr/>
        </p:nvPicPr>
        <p:blipFill rotWithShape="1">
          <a:blip r:embed="rId5" cstate="print"/>
          <a:srcRect l="2512" t="-2245" r="-2512" b="29019"/>
          <a:stretch/>
        </p:blipFill>
        <p:spPr>
          <a:xfrm>
            <a:off x="652237" y="479992"/>
            <a:ext cx="1208121" cy="1208121"/>
          </a:xfrm>
          <a:prstGeom prst="ellipse">
            <a:avLst/>
          </a:prstGeom>
        </p:spPr>
      </p:pic>
      <p:pic>
        <p:nvPicPr>
          <p:cNvPr id="4" name="Picture 3">
            <a:extLst>
              <a:ext uri="{FF2B5EF4-FFF2-40B4-BE49-F238E27FC236}">
                <a16:creationId xmlns:a16="http://schemas.microsoft.com/office/drawing/2014/main" id="{D618451F-7A2C-481B-9959-B1270493E812}"/>
              </a:ext>
            </a:extLst>
          </p:cNvPr>
          <p:cNvPicPr>
            <a:picLocks noChangeAspect="1"/>
          </p:cNvPicPr>
          <p:nvPr/>
        </p:nvPicPr>
        <p:blipFill rotWithShape="1">
          <a:blip r:embed="rId5" cstate="print"/>
          <a:srcRect l="2512" t="-2245" r="-2512" b="29019"/>
          <a:stretch/>
        </p:blipFill>
        <p:spPr>
          <a:xfrm>
            <a:off x="7229893" y="492177"/>
            <a:ext cx="1208121" cy="1208121"/>
          </a:xfrm>
          <a:prstGeom prst="ellipse">
            <a:avLst/>
          </a:prstGeom>
        </p:spPr>
      </p:pic>
      <p:sp>
        <p:nvSpPr>
          <p:cNvPr id="19464" name="TextBox 10">
            <a:extLst>
              <a:ext uri="{FF2B5EF4-FFF2-40B4-BE49-F238E27FC236}">
                <a16:creationId xmlns:a16="http://schemas.microsoft.com/office/drawing/2014/main" id="{DA767A6E-FFCA-4483-85C4-EF56FDD41725}"/>
              </a:ext>
            </a:extLst>
          </p:cNvPr>
          <p:cNvSpPr txBox="1">
            <a:spLocks noChangeArrowheads="1"/>
          </p:cNvSpPr>
          <p:nvPr/>
        </p:nvSpPr>
        <p:spPr bwMode="auto">
          <a:xfrm>
            <a:off x="2220913" y="1447800"/>
            <a:ext cx="55022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3600" b="1">
                <a:solidFill>
                  <a:schemeClr val="tx1"/>
                </a:solidFill>
              </a:rPr>
              <a:t>The Green Cross Code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10645937-65B5-401B-8B3E-26CDC220535E}"/>
              </a:ext>
            </a:extLst>
          </p:cNvPr>
          <p:cNvSpPr>
            <a:spLocks noGrp="1"/>
          </p:cNvSpPr>
          <p:nvPr>
            <p:ph type="title"/>
          </p:nvPr>
        </p:nvSpPr>
        <p:spPr>
          <a:xfrm>
            <a:off x="457200" y="479425"/>
            <a:ext cx="8220075" cy="993775"/>
          </a:xfrm>
        </p:spPr>
        <p:txBody>
          <a:bodyPr/>
          <a:lstStyle/>
          <a:p>
            <a:pPr algn="ctr"/>
            <a:r>
              <a:rPr lang="en-GB" altLang="en-US"/>
              <a:t>Behaviour</a:t>
            </a:r>
          </a:p>
        </p:txBody>
      </p:sp>
      <p:sp>
        <p:nvSpPr>
          <p:cNvPr id="20483" name="Content Placeholder 2">
            <a:extLst>
              <a:ext uri="{FF2B5EF4-FFF2-40B4-BE49-F238E27FC236}">
                <a16:creationId xmlns:a16="http://schemas.microsoft.com/office/drawing/2014/main" id="{383CBD18-E67B-4A56-BEA6-2EC3E3B70CE7}"/>
              </a:ext>
            </a:extLst>
          </p:cNvPr>
          <p:cNvSpPr>
            <a:spLocks noGrp="1"/>
          </p:cNvSpPr>
          <p:nvPr>
            <p:ph idx="1"/>
          </p:nvPr>
        </p:nvSpPr>
        <p:spPr>
          <a:xfrm>
            <a:off x="750888" y="2008188"/>
            <a:ext cx="7632700" cy="4579937"/>
          </a:xfrm>
        </p:spPr>
        <p:txBody>
          <a:bodyPr/>
          <a:lstStyle/>
          <a:p>
            <a:pPr>
              <a:lnSpc>
                <a:spcPct val="107000"/>
              </a:lnSpc>
              <a:spcAft>
                <a:spcPts val="800"/>
              </a:spcAft>
            </a:pPr>
            <a:r>
              <a:rPr lang="en-GB" altLang="en-US" dirty="0">
                <a:solidFill>
                  <a:srgbClr val="222222"/>
                </a:solidFill>
                <a:latin typeface="Twinkl" pitchFamily="2" charset="0"/>
                <a:ea typeface="Calibri" panose="020F0502020204030204" pitchFamily="34" charset="0"/>
                <a:cs typeface="Arial" panose="020B0604020202020204" pitchFamily="34" charset="0"/>
              </a:rPr>
              <a:t>Always try to use a pedestrian crossing when possible.</a:t>
            </a:r>
          </a:p>
          <a:p>
            <a:pPr>
              <a:lnSpc>
                <a:spcPct val="107000"/>
              </a:lnSpc>
              <a:spcAft>
                <a:spcPts val="800"/>
              </a:spcAft>
            </a:pPr>
            <a:r>
              <a:rPr lang="en-GB" altLang="en-US" dirty="0">
                <a:solidFill>
                  <a:srgbClr val="222222"/>
                </a:solidFill>
                <a:latin typeface="Twinkl" pitchFamily="2" charset="0"/>
                <a:ea typeface="Calibri" panose="020F0502020204030204" pitchFamily="34" charset="0"/>
                <a:cs typeface="Arial" panose="020B0604020202020204" pitchFamily="34" charset="0"/>
              </a:rPr>
              <a:t>Try not to cross the road from between parked cars, or near trees and bushes, as drivers might not be able to see you. </a:t>
            </a:r>
          </a:p>
          <a:p>
            <a:pPr>
              <a:lnSpc>
                <a:spcPct val="107000"/>
              </a:lnSpc>
              <a:spcAft>
                <a:spcPts val="800"/>
              </a:spcAft>
            </a:pPr>
            <a:r>
              <a:rPr lang="en-GB" altLang="en-US" dirty="0">
                <a:solidFill>
                  <a:srgbClr val="222222"/>
                </a:solidFill>
                <a:latin typeface="Twinkl" pitchFamily="2" charset="0"/>
                <a:ea typeface="Calibri" panose="020F0502020204030204" pitchFamily="34" charset="0"/>
                <a:cs typeface="Arial" panose="020B0604020202020204" pitchFamily="34" charset="0"/>
              </a:rPr>
              <a:t>Avoid crossing near a bend.</a:t>
            </a:r>
            <a:endParaRPr lang="en-GB" altLang="en-US"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altLang="en-US" dirty="0">
              <a:latin typeface="Calibri" panose="020F0502020204030204" pitchFamily="34" charset="0"/>
              <a:ea typeface="Calibri" panose="020F0502020204030204" pitchFamily="34" charset="0"/>
              <a:cs typeface="Times New Roman" panose="02020603050405020304" pitchFamily="18" charset="0"/>
            </a:endParaRPr>
          </a:p>
          <a:p>
            <a:endParaRPr lang="en-GB" altLang="en-US" dirty="0">
              <a:latin typeface="Twinkl" pitchFamily="2" charset="0"/>
            </a:endParaRPr>
          </a:p>
        </p:txBody>
      </p:sp>
      <p:sp>
        <p:nvSpPr>
          <p:cNvPr id="20485" name="TextBox 5">
            <a:extLst>
              <a:ext uri="{FF2B5EF4-FFF2-40B4-BE49-F238E27FC236}">
                <a16:creationId xmlns:a16="http://schemas.microsoft.com/office/drawing/2014/main" id="{E19F68FB-96E3-4219-A93F-753BC15BBE14}"/>
              </a:ext>
            </a:extLst>
          </p:cNvPr>
          <p:cNvSpPr txBox="1">
            <a:spLocks noChangeArrowheads="1"/>
          </p:cNvSpPr>
          <p:nvPr/>
        </p:nvSpPr>
        <p:spPr bwMode="auto">
          <a:xfrm>
            <a:off x="2370138" y="1289050"/>
            <a:ext cx="45720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b="1">
                <a:solidFill>
                  <a:schemeClr val="tx1"/>
                </a:solidFill>
              </a:rPr>
              <a:t>Other Behaviours That Can Keep Us Safe </a:t>
            </a:r>
          </a:p>
        </p:txBody>
      </p:sp>
      <p:pic>
        <p:nvPicPr>
          <p:cNvPr id="5" name="Picture 4">
            <a:extLst>
              <a:ext uri="{FF2B5EF4-FFF2-40B4-BE49-F238E27FC236}">
                <a16:creationId xmlns:a16="http://schemas.microsoft.com/office/drawing/2014/main" id="{32D85A43-F75F-49E3-8AE4-AD0678BA8046}"/>
              </a:ext>
            </a:extLst>
          </p:cNvPr>
          <p:cNvPicPr>
            <a:picLocks noChangeAspect="1"/>
          </p:cNvPicPr>
          <p:nvPr/>
        </p:nvPicPr>
        <p:blipFill rotWithShape="1">
          <a:blip r:embed="rId2" cstate="print"/>
          <a:srcRect l="2512" t="-2245" r="-2512" b="29019"/>
          <a:stretch/>
        </p:blipFill>
        <p:spPr>
          <a:xfrm>
            <a:off x="765065" y="516180"/>
            <a:ext cx="1208121" cy="1208121"/>
          </a:xfrm>
          <a:prstGeom prst="ellipse">
            <a:avLst/>
          </a:prstGeom>
        </p:spPr>
      </p:pic>
      <p:pic>
        <p:nvPicPr>
          <p:cNvPr id="8" name="Picture 7">
            <a:extLst>
              <a:ext uri="{FF2B5EF4-FFF2-40B4-BE49-F238E27FC236}">
                <a16:creationId xmlns:a16="http://schemas.microsoft.com/office/drawing/2014/main" id="{0AADD3CA-BD6C-4F42-BB5B-5B6738BE7A15}"/>
              </a:ext>
            </a:extLst>
          </p:cNvPr>
          <p:cNvPicPr>
            <a:picLocks noChangeAspect="1"/>
          </p:cNvPicPr>
          <p:nvPr/>
        </p:nvPicPr>
        <p:blipFill rotWithShape="1">
          <a:blip r:embed="rId2" cstate="print"/>
          <a:srcRect l="2512" t="-2245" r="-2512" b="29019"/>
          <a:stretch/>
        </p:blipFill>
        <p:spPr>
          <a:xfrm>
            <a:off x="7180229" y="516180"/>
            <a:ext cx="1208121" cy="1208121"/>
          </a:xfrm>
          <a:prstGeom prst="ellipse">
            <a:avLst/>
          </a:prstGeom>
        </p:spPr>
      </p:pic>
      <p:pic>
        <p:nvPicPr>
          <p:cNvPr id="3" name="Picture 2">
            <a:extLst>
              <a:ext uri="{FF2B5EF4-FFF2-40B4-BE49-F238E27FC236}">
                <a16:creationId xmlns:a16="http://schemas.microsoft.com/office/drawing/2014/main" id="{B4A6BE34-A76E-4E9C-B914-62DE3336F60B}"/>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4211637" y="3429000"/>
            <a:ext cx="3724347" cy="2633544"/>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1506" name="Title 20">
            <a:extLst>
              <a:ext uri="{FF2B5EF4-FFF2-40B4-BE49-F238E27FC236}">
                <a16:creationId xmlns:a16="http://schemas.microsoft.com/office/drawing/2014/main" id="{76044F9E-4363-4832-9C2D-52279181B55B}"/>
              </a:ext>
            </a:extLst>
          </p:cNvPr>
          <p:cNvSpPr>
            <a:spLocks noGrp="1"/>
          </p:cNvSpPr>
          <p:nvPr>
            <p:ph type="title"/>
          </p:nvPr>
        </p:nvSpPr>
        <p:spPr>
          <a:xfrm>
            <a:off x="457200" y="479425"/>
            <a:ext cx="8220075" cy="993775"/>
          </a:xfrm>
        </p:spPr>
        <p:txBody>
          <a:bodyPr/>
          <a:lstStyle/>
          <a:p>
            <a:pPr eaLnBrk="1" hangingPunct="1"/>
            <a:r>
              <a:rPr lang="en-GB" altLang="en-US" sz="4400"/>
              <a:t>Behaviour</a:t>
            </a:r>
            <a:endParaRPr lang="en-GB" altLang="en-US" sz="3600"/>
          </a:p>
        </p:txBody>
      </p:sp>
      <p:sp>
        <p:nvSpPr>
          <p:cNvPr id="21507" name="Rectangle 1">
            <a:extLst>
              <a:ext uri="{FF2B5EF4-FFF2-40B4-BE49-F238E27FC236}">
                <a16:creationId xmlns:a16="http://schemas.microsoft.com/office/drawing/2014/main" id="{A41A1371-65E1-48F3-891F-1526825E7985}"/>
              </a:ext>
            </a:extLst>
          </p:cNvPr>
          <p:cNvSpPr>
            <a:spLocks noChangeArrowheads="1"/>
          </p:cNvSpPr>
          <p:nvPr/>
        </p:nvSpPr>
        <p:spPr bwMode="auto">
          <a:xfrm>
            <a:off x="2840038" y="1289050"/>
            <a:ext cx="34544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b="1">
                <a:solidFill>
                  <a:schemeClr val="tx1"/>
                </a:solidFill>
              </a:rPr>
              <a:t>Questions</a:t>
            </a:r>
          </a:p>
        </p:txBody>
      </p:sp>
      <p:pic>
        <p:nvPicPr>
          <p:cNvPr id="5" name="Picture 4">
            <a:extLst>
              <a:ext uri="{FF2B5EF4-FFF2-40B4-BE49-F238E27FC236}">
                <a16:creationId xmlns:a16="http://schemas.microsoft.com/office/drawing/2014/main" id="{FA79E180-D2A2-4E66-998A-580B8B8203B2}"/>
              </a:ext>
            </a:extLst>
          </p:cNvPr>
          <p:cNvPicPr>
            <a:picLocks noChangeAspect="1"/>
          </p:cNvPicPr>
          <p:nvPr/>
        </p:nvPicPr>
        <p:blipFill rotWithShape="1">
          <a:blip r:embed="rId3" cstate="print"/>
          <a:srcRect l="2512" t="-2245" r="-2512" b="29019"/>
          <a:stretch/>
        </p:blipFill>
        <p:spPr>
          <a:xfrm>
            <a:off x="7180229" y="516180"/>
            <a:ext cx="1208121" cy="1208121"/>
          </a:xfrm>
          <a:prstGeom prst="ellipse">
            <a:avLst/>
          </a:prstGeom>
        </p:spPr>
      </p:pic>
      <p:pic>
        <p:nvPicPr>
          <p:cNvPr id="22" name="Picture 21">
            <a:extLst>
              <a:ext uri="{FF2B5EF4-FFF2-40B4-BE49-F238E27FC236}">
                <a16:creationId xmlns:a16="http://schemas.microsoft.com/office/drawing/2014/main" id="{2B4FF735-7032-46B8-8990-EBB29CC50CAF}"/>
              </a:ext>
            </a:extLst>
          </p:cNvPr>
          <p:cNvPicPr>
            <a:picLocks noChangeAspect="1"/>
          </p:cNvPicPr>
          <p:nvPr/>
        </p:nvPicPr>
        <p:blipFill rotWithShape="1">
          <a:blip r:embed="rId3" cstate="print"/>
          <a:srcRect l="2512" t="-2245" r="-2512" b="29019"/>
          <a:stretch/>
        </p:blipFill>
        <p:spPr>
          <a:xfrm>
            <a:off x="765065" y="516180"/>
            <a:ext cx="1208121" cy="1208121"/>
          </a:xfrm>
          <a:prstGeom prst="ellipse">
            <a:avLst/>
          </a:prstGeom>
        </p:spPr>
      </p:pic>
      <p:sp>
        <p:nvSpPr>
          <p:cNvPr id="3" name="Rectangle 2">
            <a:extLst>
              <a:ext uri="{FF2B5EF4-FFF2-40B4-BE49-F238E27FC236}">
                <a16:creationId xmlns:a16="http://schemas.microsoft.com/office/drawing/2014/main" id="{999C7C13-FB11-45A3-B000-0A407142E7E4}"/>
              </a:ext>
            </a:extLst>
          </p:cNvPr>
          <p:cNvSpPr>
            <a:spLocks noChangeArrowheads="1"/>
          </p:cNvSpPr>
          <p:nvPr/>
        </p:nvSpPr>
        <p:spPr bwMode="auto">
          <a:xfrm>
            <a:off x="765175" y="1998663"/>
            <a:ext cx="5635625" cy="568325"/>
          </a:xfrm>
          <a:prstGeom prst="rect">
            <a:avLst/>
          </a:prstGeom>
          <a:solidFill>
            <a:srgbClr val="D7E3C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80000" tIns="144000" rIns="144000" bIns="144000">
            <a:spAutoFit/>
          </a:bodyPr>
          <a:lstStyle>
            <a:lvl1pPr marL="342900" indent="-34290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 typeface="Twinkl Sb"/>
              <a:buAutoNum type="arabicPeriod"/>
            </a:pPr>
            <a:r>
              <a:rPr lang="en-GB" altLang="en-US">
                <a:solidFill>
                  <a:schemeClr val="tx1"/>
                </a:solidFill>
              </a:rPr>
              <a:t>At which side should you get out of a car?</a:t>
            </a:r>
          </a:p>
        </p:txBody>
      </p:sp>
      <p:sp>
        <p:nvSpPr>
          <p:cNvPr id="19" name="Rectangle 18">
            <a:extLst>
              <a:ext uri="{FF2B5EF4-FFF2-40B4-BE49-F238E27FC236}">
                <a16:creationId xmlns:a16="http://schemas.microsoft.com/office/drawing/2014/main" id="{F8106BE6-A7C6-46B9-8736-274C1C87389B}"/>
              </a:ext>
            </a:extLst>
          </p:cNvPr>
          <p:cNvSpPr>
            <a:spLocks noChangeArrowheads="1"/>
          </p:cNvSpPr>
          <p:nvPr/>
        </p:nvSpPr>
        <p:spPr bwMode="auto">
          <a:xfrm>
            <a:off x="765175" y="3829050"/>
            <a:ext cx="5635625" cy="844550"/>
          </a:xfrm>
          <a:prstGeom prst="rect">
            <a:avLst/>
          </a:prstGeom>
          <a:solidFill>
            <a:srgbClr val="D7E3C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marL="342900" indent="-34290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 typeface="Twinkl Sb"/>
              <a:buAutoNum type="arabicPeriod" startAt="2"/>
            </a:pPr>
            <a:r>
              <a:rPr lang="en-GB" altLang="en-US" dirty="0">
                <a:solidFill>
                  <a:schemeClr val="tx1"/>
                </a:solidFill>
              </a:rPr>
              <a:t>After getting off a bus, when should you cross </a:t>
            </a:r>
            <a:br>
              <a:rPr lang="en-GB" altLang="en-US" dirty="0">
                <a:solidFill>
                  <a:schemeClr val="tx1"/>
                </a:solidFill>
              </a:rPr>
            </a:br>
            <a:r>
              <a:rPr lang="en-GB" altLang="en-US" dirty="0">
                <a:solidFill>
                  <a:schemeClr val="tx1"/>
                </a:solidFill>
              </a:rPr>
              <a:t>the road?</a:t>
            </a:r>
          </a:p>
        </p:txBody>
      </p:sp>
      <p:sp>
        <p:nvSpPr>
          <p:cNvPr id="20" name="Rectangle 19">
            <a:extLst>
              <a:ext uri="{FF2B5EF4-FFF2-40B4-BE49-F238E27FC236}">
                <a16:creationId xmlns:a16="http://schemas.microsoft.com/office/drawing/2014/main" id="{C990965E-1921-4010-89FA-599A9319B153}"/>
              </a:ext>
            </a:extLst>
          </p:cNvPr>
          <p:cNvSpPr>
            <a:spLocks noChangeArrowheads="1"/>
          </p:cNvSpPr>
          <p:nvPr/>
        </p:nvSpPr>
        <p:spPr bwMode="auto">
          <a:xfrm>
            <a:off x="755650" y="2663825"/>
            <a:ext cx="7632700" cy="568325"/>
          </a:xfrm>
          <a:prstGeom prst="rect">
            <a:avLst/>
          </a:prstGeom>
          <a:solidFill>
            <a:srgbClr val="AFDEF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80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a:solidFill>
                  <a:schemeClr val="tx1"/>
                </a:solidFill>
              </a:rPr>
              <a:t>Answer: </a:t>
            </a:r>
            <a:r>
              <a:rPr lang="en-GB" altLang="en-US">
                <a:solidFill>
                  <a:schemeClr val="tx1"/>
                </a:solidFill>
              </a:rPr>
              <a:t>The pavement side where possible.</a:t>
            </a:r>
          </a:p>
        </p:txBody>
      </p:sp>
      <p:sp>
        <p:nvSpPr>
          <p:cNvPr id="25" name="Rectangle 24">
            <a:extLst>
              <a:ext uri="{FF2B5EF4-FFF2-40B4-BE49-F238E27FC236}">
                <a16:creationId xmlns:a16="http://schemas.microsoft.com/office/drawing/2014/main" id="{AB4F8B66-72E1-4BC2-A055-EC4227D0B63C}"/>
              </a:ext>
            </a:extLst>
          </p:cNvPr>
          <p:cNvSpPr>
            <a:spLocks noChangeArrowheads="1"/>
          </p:cNvSpPr>
          <p:nvPr/>
        </p:nvSpPr>
        <p:spPr bwMode="auto">
          <a:xfrm>
            <a:off x="6400800" y="1998663"/>
            <a:ext cx="1987550" cy="568325"/>
          </a:xfrm>
          <a:prstGeom prst="rect">
            <a:avLst/>
          </a:prstGeom>
          <a:solidFill>
            <a:srgbClr val="69932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b="1">
                <a:solidFill>
                  <a:schemeClr val="bg1"/>
                </a:solidFill>
              </a:rPr>
              <a:t>Reveal answer</a:t>
            </a:r>
          </a:p>
        </p:txBody>
      </p:sp>
      <p:sp>
        <p:nvSpPr>
          <p:cNvPr id="26" name="Rectangle 25">
            <a:extLst>
              <a:ext uri="{FF2B5EF4-FFF2-40B4-BE49-F238E27FC236}">
                <a16:creationId xmlns:a16="http://schemas.microsoft.com/office/drawing/2014/main" id="{7428BAFC-D138-481D-A561-06152B046110}"/>
              </a:ext>
            </a:extLst>
          </p:cNvPr>
          <p:cNvSpPr>
            <a:spLocks noChangeArrowheads="1"/>
          </p:cNvSpPr>
          <p:nvPr/>
        </p:nvSpPr>
        <p:spPr bwMode="auto">
          <a:xfrm>
            <a:off x="6400800" y="3835400"/>
            <a:ext cx="1987550" cy="838200"/>
          </a:xfrm>
          <a:prstGeom prst="rect">
            <a:avLst/>
          </a:prstGeom>
          <a:solidFill>
            <a:srgbClr val="69932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b="1">
                <a:solidFill>
                  <a:schemeClr val="bg1"/>
                </a:solidFill>
              </a:rPr>
              <a:t>Reveal answer</a:t>
            </a:r>
          </a:p>
        </p:txBody>
      </p:sp>
      <p:sp>
        <p:nvSpPr>
          <p:cNvPr id="28" name="Rectangle 27">
            <a:extLst>
              <a:ext uri="{FF2B5EF4-FFF2-40B4-BE49-F238E27FC236}">
                <a16:creationId xmlns:a16="http://schemas.microsoft.com/office/drawing/2014/main" id="{FC771D9E-D3BE-406B-B39B-5B3967751A5B}"/>
              </a:ext>
            </a:extLst>
          </p:cNvPr>
          <p:cNvSpPr>
            <a:spLocks noChangeArrowheads="1"/>
          </p:cNvSpPr>
          <p:nvPr/>
        </p:nvSpPr>
        <p:spPr bwMode="auto">
          <a:xfrm>
            <a:off x="750888" y="4776788"/>
            <a:ext cx="7632700" cy="566737"/>
          </a:xfrm>
          <a:prstGeom prst="rect">
            <a:avLst/>
          </a:prstGeom>
          <a:solidFill>
            <a:srgbClr val="AFDEF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80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a:solidFill>
                  <a:schemeClr val="tx1"/>
                </a:solidFill>
              </a:rPr>
              <a:t>Answer</a:t>
            </a:r>
            <a:r>
              <a:rPr lang="en-GB" altLang="en-US">
                <a:solidFill>
                  <a:schemeClr val="tx1"/>
                </a:solidFill>
              </a:rPr>
              <a:t>: After the bus has moved away.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fade">
                                      <p:cBhvr>
                                        <p:cTn id="10" dur="500"/>
                                        <p:tgtEl>
                                          <p:spTgt spid="25"/>
                                        </p:tgtEl>
                                      </p:cBhvr>
                                    </p:animEffect>
                                  </p:childTnLst>
                                </p:cTn>
                              </p:par>
                            </p:childTnLst>
                          </p:cTn>
                        </p:par>
                        <p:par>
                          <p:cTn id="11" fill="hold" nodeType="afterGroup">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fade">
                                      <p:cBhvr>
                                        <p:cTn id="14" dur="500"/>
                                        <p:tgtEl>
                                          <p:spTgt spid="19"/>
                                        </p:tgtEl>
                                      </p:cBhvr>
                                    </p:animEffect>
                                  </p:childTnLst>
                                </p:cTn>
                              </p:par>
                            </p:childTnLst>
                          </p:cTn>
                        </p:par>
                        <p:par>
                          <p:cTn id="15" fill="hold" nodeType="afterGroup">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fade">
                                      <p:cBhvr>
                                        <p:cTn id="1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9" restart="whenNotActive" fill="hold" evtFilter="cancelBubble" nodeType="interactiveSeq">
                <p:stCondLst>
                  <p:cond evt="onClick" delay="0">
                    <p:tgtEl>
                      <p:spTgt spid="25"/>
                    </p:tgtEl>
                  </p:cond>
                </p:stCondLst>
                <p:endSync evt="end" delay="0">
                  <p:rtn val="all"/>
                </p:endSync>
                <p:childTnLst>
                  <p:par>
                    <p:cTn id="20" fill="hold" nodeType="clickPar">
                      <p:stCondLst>
                        <p:cond delay="0"/>
                      </p:stCondLst>
                      <p:childTnLst>
                        <p:par>
                          <p:cTn id="21" fill="hold" nodeType="withGroup">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fade">
                                      <p:cBhvr>
                                        <p:cTn id="24" dur="500"/>
                                        <p:tgtEl>
                                          <p:spTgt spid="20"/>
                                        </p:tgtEl>
                                      </p:cBhvr>
                                    </p:animEffect>
                                  </p:childTnLst>
                                </p:cTn>
                              </p:par>
                            </p:childTnLst>
                          </p:cTn>
                        </p:par>
                      </p:childTnLst>
                    </p:cTn>
                  </p:par>
                </p:childTnLst>
              </p:cTn>
              <p:nextCondLst>
                <p:cond evt="onClick" delay="0">
                  <p:tgtEl>
                    <p:spTgt spid="25"/>
                  </p:tgtEl>
                </p:cond>
              </p:nextCondLst>
            </p:seq>
            <p:seq concurrent="1" nextAc="seek">
              <p:cTn id="25" restart="whenNotActive" fill="hold" evtFilter="cancelBubble" nodeType="interactiveSeq">
                <p:stCondLst>
                  <p:cond evt="onClick" delay="0">
                    <p:tgtEl>
                      <p:spTgt spid="26"/>
                    </p:tgtEl>
                  </p:cond>
                </p:stCondLst>
                <p:endSync evt="end" delay="0">
                  <p:rtn val="all"/>
                </p:endSync>
                <p:childTnLst>
                  <p:par>
                    <p:cTn id="26" fill="hold" nodeType="clickPar">
                      <p:stCondLst>
                        <p:cond delay="0"/>
                      </p:stCondLst>
                      <p:childTnLst>
                        <p:par>
                          <p:cTn id="27" fill="hold" nodeType="withGroup">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fade">
                                      <p:cBhvr>
                                        <p:cTn id="30" dur="500"/>
                                        <p:tgtEl>
                                          <p:spTgt spid="28"/>
                                        </p:tgtEl>
                                      </p:cBhvr>
                                    </p:animEffect>
                                  </p:childTnLst>
                                </p:cTn>
                              </p:par>
                            </p:childTnLst>
                          </p:cTn>
                        </p:par>
                      </p:childTnLst>
                    </p:cTn>
                  </p:par>
                </p:childTnLst>
              </p:cTn>
              <p:nextCondLst>
                <p:cond evt="onClick" delay="0">
                  <p:tgtEl>
                    <p:spTgt spid="26"/>
                  </p:tgtEl>
                </p:cond>
              </p:nextCondLst>
            </p:seq>
          </p:childTnLst>
        </p:cTn>
      </p:par>
    </p:tnLst>
    <p:bldLst>
      <p:bldP spid="3" grpId="0" animBg="1"/>
      <p:bldP spid="19" grpId="0" animBg="1"/>
      <p:bldP spid="20" grpId="0" animBg="1"/>
      <p:bldP spid="25" grpId="0" animBg="1"/>
      <p:bldP spid="26" grpId="0" animBg="1"/>
      <p:bldP spid="2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graphicFrame>
        <p:nvGraphicFramePr>
          <p:cNvPr id="9" name="Table 8">
            <a:extLst>
              <a:ext uri="{FF2B5EF4-FFF2-40B4-BE49-F238E27FC236}">
                <a16:creationId xmlns:a16="http://schemas.microsoft.com/office/drawing/2014/main" id="{B01C366A-99E5-4F47-BE7D-5A0C1AD378FD}"/>
              </a:ext>
            </a:extLst>
          </p:cNvPr>
          <p:cNvGraphicFramePr>
            <a:graphicFrameLocks noGrp="1"/>
          </p:cNvGraphicFramePr>
          <p:nvPr/>
        </p:nvGraphicFramePr>
        <p:xfrm>
          <a:off x="750888" y="1990725"/>
          <a:ext cx="7632700" cy="3057525"/>
        </p:xfrm>
        <a:graphic>
          <a:graphicData uri="http://schemas.openxmlformats.org/drawingml/2006/table">
            <a:tbl>
              <a:tblPr firstRow="1" bandRow="1">
                <a:tableStyleId>{00A15C55-8517-42AA-B614-E9B94910E393}</a:tableStyleId>
              </a:tblPr>
              <a:tblGrid>
                <a:gridCol w="3816350">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548576">
                <a:tc>
                  <a:txBody>
                    <a:bodyPr/>
                    <a:lstStyle/>
                    <a:p>
                      <a:pPr algn="ctr"/>
                      <a:r>
                        <a:rPr lang="en-GB" sz="1800" b="0" dirty="0">
                          <a:latin typeface="Twinkl" pitchFamily="50" charset="0"/>
                        </a:rPr>
                        <a:t>What to wear when</a:t>
                      </a:r>
                      <a:r>
                        <a:rPr lang="en-GB" sz="1800" b="0" baseline="0" dirty="0">
                          <a:latin typeface="Twinkl" pitchFamily="50" charset="0"/>
                        </a:rPr>
                        <a:t> walking</a:t>
                      </a:r>
                      <a:endParaRPr lang="en-GB" sz="1800" b="0" dirty="0">
                        <a:latin typeface="Twinkl" pitchFamily="50" charset="0"/>
                      </a:endParaRPr>
                    </a:p>
                  </a:txBody>
                  <a:tcPr marL="137160" marR="137160" marT="137128" marB="137128">
                    <a:solidFill>
                      <a:srgbClr val="699327"/>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b="0" dirty="0">
                          <a:latin typeface="Twinkl" pitchFamily="50" charset="0"/>
                        </a:rPr>
                        <a:t>What to wear when cycling</a:t>
                      </a:r>
                    </a:p>
                  </a:txBody>
                  <a:tcPr marL="137160" marR="137160" marT="137128" marB="137128">
                    <a:solidFill>
                      <a:srgbClr val="699327"/>
                    </a:solidFill>
                  </a:tcPr>
                </a:tc>
                <a:extLst>
                  <a:ext uri="{0D108BD9-81ED-4DB2-BD59-A6C34878D82A}">
                    <a16:rowId xmlns:a16="http://schemas.microsoft.com/office/drawing/2014/main" val="10000"/>
                  </a:ext>
                </a:extLst>
              </a:tr>
              <a:tr h="2508949">
                <a:tc>
                  <a:txBody>
                    <a:bodyPr/>
                    <a:lstStyle/>
                    <a:p>
                      <a:pPr marL="0" indent="0">
                        <a:buFont typeface="Arial" panose="020B0604020202020204" pitchFamily="34" charset="0"/>
                        <a:buNone/>
                      </a:pPr>
                      <a:endParaRPr lang="en-GB" sz="1600" dirty="0"/>
                    </a:p>
                  </a:txBody>
                  <a:tcPr marL="137160" marR="137160" marT="137128" marB="137128"/>
                </a:tc>
                <a:tc>
                  <a:txBody>
                    <a:bodyPr/>
                    <a:lstStyle/>
                    <a:p>
                      <a:pPr marL="0" indent="0">
                        <a:buFont typeface="Arial" panose="020B0604020202020204" pitchFamily="34" charset="0"/>
                        <a:buNone/>
                      </a:pPr>
                      <a:endParaRPr lang="en-GB" sz="1600" dirty="0"/>
                    </a:p>
                  </a:txBody>
                  <a:tcPr marL="137160" marR="137160" marT="137128" marB="137128"/>
                </a:tc>
                <a:extLst>
                  <a:ext uri="{0D108BD9-81ED-4DB2-BD59-A6C34878D82A}">
                    <a16:rowId xmlns:a16="http://schemas.microsoft.com/office/drawing/2014/main" val="10001"/>
                  </a:ext>
                </a:extLst>
              </a:tr>
            </a:tbl>
          </a:graphicData>
        </a:graphic>
      </p:graphicFrame>
      <p:sp>
        <p:nvSpPr>
          <p:cNvPr id="22541" name="Title 20">
            <a:extLst>
              <a:ext uri="{FF2B5EF4-FFF2-40B4-BE49-F238E27FC236}">
                <a16:creationId xmlns:a16="http://schemas.microsoft.com/office/drawing/2014/main" id="{50F06A02-AFB5-4808-93D2-75CDBBB5364D}"/>
              </a:ext>
            </a:extLst>
          </p:cNvPr>
          <p:cNvSpPr>
            <a:spLocks noGrp="1"/>
          </p:cNvSpPr>
          <p:nvPr>
            <p:ph type="title"/>
          </p:nvPr>
        </p:nvSpPr>
        <p:spPr>
          <a:xfrm>
            <a:off x="539750" y="479425"/>
            <a:ext cx="7843838" cy="993775"/>
          </a:xfrm>
        </p:spPr>
        <p:txBody>
          <a:bodyPr/>
          <a:lstStyle/>
          <a:p>
            <a:pPr eaLnBrk="1" hangingPunct="1"/>
            <a:r>
              <a:rPr lang="en-GB" altLang="en-US" sz="4400"/>
              <a:t>Choice</a:t>
            </a:r>
            <a:endParaRPr lang="en-GB" altLang="en-US" sz="3600"/>
          </a:p>
        </p:txBody>
      </p:sp>
      <p:sp>
        <p:nvSpPr>
          <p:cNvPr id="22542" name="Rectangle 1">
            <a:extLst>
              <a:ext uri="{FF2B5EF4-FFF2-40B4-BE49-F238E27FC236}">
                <a16:creationId xmlns:a16="http://schemas.microsoft.com/office/drawing/2014/main" id="{6C852E2A-A962-4F64-A6ED-45F936DE5FDD}"/>
              </a:ext>
            </a:extLst>
          </p:cNvPr>
          <p:cNvSpPr>
            <a:spLocks noChangeArrowheads="1"/>
          </p:cNvSpPr>
          <p:nvPr/>
        </p:nvSpPr>
        <p:spPr bwMode="auto">
          <a:xfrm>
            <a:off x="2735263" y="1273175"/>
            <a:ext cx="3454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b="1">
                <a:solidFill>
                  <a:schemeClr val="tx1"/>
                </a:solidFill>
              </a:rPr>
              <a:t>What to Wear</a:t>
            </a:r>
          </a:p>
        </p:txBody>
      </p:sp>
      <p:pic>
        <p:nvPicPr>
          <p:cNvPr id="12" name="Picture 11">
            <a:extLst>
              <a:ext uri="{FF2B5EF4-FFF2-40B4-BE49-F238E27FC236}">
                <a16:creationId xmlns:a16="http://schemas.microsoft.com/office/drawing/2014/main" id="{C24918DB-E444-48A9-86F0-F9683342305B}"/>
              </a:ext>
            </a:extLst>
          </p:cNvPr>
          <p:cNvPicPr>
            <a:picLocks noChangeAspect="1"/>
          </p:cNvPicPr>
          <p:nvPr/>
        </p:nvPicPr>
        <p:blipFill rotWithShape="1">
          <a:blip r:embed="rId3" cstate="print"/>
          <a:srcRect l="3349" t="-2245" r="-3349" b="29019"/>
          <a:stretch/>
        </p:blipFill>
        <p:spPr>
          <a:xfrm>
            <a:off x="7166781" y="508217"/>
            <a:ext cx="1245406" cy="1245406"/>
          </a:xfrm>
          <a:prstGeom prst="ellipse">
            <a:avLst/>
          </a:prstGeom>
        </p:spPr>
      </p:pic>
      <p:pic>
        <p:nvPicPr>
          <p:cNvPr id="13" name="Picture 12">
            <a:extLst>
              <a:ext uri="{FF2B5EF4-FFF2-40B4-BE49-F238E27FC236}">
                <a16:creationId xmlns:a16="http://schemas.microsoft.com/office/drawing/2014/main" id="{067DFEFE-8F28-4EA3-A193-D65A250BD855}"/>
              </a:ext>
            </a:extLst>
          </p:cNvPr>
          <p:cNvPicPr>
            <a:picLocks noChangeAspect="1"/>
          </p:cNvPicPr>
          <p:nvPr/>
        </p:nvPicPr>
        <p:blipFill rotWithShape="1">
          <a:blip r:embed="rId3" cstate="print"/>
          <a:srcRect l="3349" t="-2245" r="-3349" b="29019"/>
          <a:stretch/>
        </p:blipFill>
        <p:spPr>
          <a:xfrm>
            <a:off x="750856" y="519807"/>
            <a:ext cx="1245406" cy="1245406"/>
          </a:xfrm>
          <a:prstGeom prst="ellipse">
            <a:avLst/>
          </a:prstGeom>
        </p:spPr>
      </p:pic>
      <p:graphicFrame>
        <p:nvGraphicFramePr>
          <p:cNvPr id="14" name="Table 13">
            <a:extLst>
              <a:ext uri="{FF2B5EF4-FFF2-40B4-BE49-F238E27FC236}">
                <a16:creationId xmlns:a16="http://schemas.microsoft.com/office/drawing/2014/main" id="{7D208271-4EC0-4189-81EB-04BE4BEE1F23}"/>
              </a:ext>
            </a:extLst>
          </p:cNvPr>
          <p:cNvGraphicFramePr>
            <a:graphicFrameLocks noGrp="1"/>
          </p:cNvGraphicFramePr>
          <p:nvPr/>
        </p:nvGraphicFramePr>
        <p:xfrm>
          <a:off x="755650" y="1990725"/>
          <a:ext cx="7632700" cy="3057525"/>
        </p:xfrm>
        <a:graphic>
          <a:graphicData uri="http://schemas.openxmlformats.org/drawingml/2006/table">
            <a:tbl>
              <a:tblPr firstRow="1" bandRow="1">
                <a:tableStyleId>{00A15C55-8517-42AA-B614-E9B94910E393}</a:tableStyleId>
              </a:tblPr>
              <a:tblGrid>
                <a:gridCol w="3816350">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548576">
                <a:tc>
                  <a:txBody>
                    <a:bodyPr/>
                    <a:lstStyle/>
                    <a:p>
                      <a:pPr algn="ctr"/>
                      <a:r>
                        <a:rPr lang="en-GB" sz="1800" b="0" dirty="0">
                          <a:latin typeface="Twinkl" pitchFamily="50" charset="0"/>
                        </a:rPr>
                        <a:t>What to wear when</a:t>
                      </a:r>
                      <a:r>
                        <a:rPr lang="en-GB" sz="1800" b="0" baseline="0" dirty="0">
                          <a:latin typeface="Twinkl" pitchFamily="50" charset="0"/>
                        </a:rPr>
                        <a:t> walking</a:t>
                      </a:r>
                      <a:endParaRPr lang="en-GB" sz="1800" b="0" dirty="0">
                        <a:latin typeface="Twinkl" pitchFamily="50" charset="0"/>
                      </a:endParaRPr>
                    </a:p>
                  </a:txBody>
                  <a:tcPr marL="137160" marR="137160" marT="137128" marB="137128">
                    <a:solidFill>
                      <a:srgbClr val="699327"/>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b="0" dirty="0">
                          <a:latin typeface="Twinkl" pitchFamily="50" charset="0"/>
                        </a:rPr>
                        <a:t>What to wear when cycling</a:t>
                      </a:r>
                    </a:p>
                  </a:txBody>
                  <a:tcPr marL="137160" marR="137160" marT="137128" marB="137128">
                    <a:solidFill>
                      <a:srgbClr val="699327"/>
                    </a:solidFill>
                  </a:tcPr>
                </a:tc>
                <a:extLst>
                  <a:ext uri="{0D108BD9-81ED-4DB2-BD59-A6C34878D82A}">
                    <a16:rowId xmlns:a16="http://schemas.microsoft.com/office/drawing/2014/main" val="10000"/>
                  </a:ext>
                </a:extLst>
              </a:tr>
              <a:tr h="2508949">
                <a:tc>
                  <a:txBody>
                    <a:bodyPr/>
                    <a:lstStyle/>
                    <a:p>
                      <a:pPr marL="285750" indent="-285750">
                        <a:buFont typeface="Arial" panose="020B0604020202020204" pitchFamily="34" charset="0"/>
                        <a:buChar char="•"/>
                      </a:pPr>
                      <a:r>
                        <a:rPr lang="en-GB" sz="1600" dirty="0"/>
                        <a:t>hi-vis jacket</a:t>
                      </a:r>
                    </a:p>
                    <a:p>
                      <a:pPr marL="285750" indent="-285750">
                        <a:buFont typeface="Arial" panose="020B0604020202020204" pitchFamily="34" charset="0"/>
                        <a:buChar char="•"/>
                      </a:pPr>
                      <a:r>
                        <a:rPr lang="en-GB" sz="1600" dirty="0"/>
                        <a:t>bright and reflective colours </a:t>
                      </a:r>
                      <a:br>
                        <a:rPr lang="en-GB" sz="1600" dirty="0"/>
                      </a:br>
                      <a:r>
                        <a:rPr lang="en-GB" sz="1600" dirty="0"/>
                        <a:t>in</a:t>
                      </a:r>
                      <a:r>
                        <a:rPr lang="en-GB" sz="1600" baseline="0" dirty="0"/>
                        <a:t> the dark</a:t>
                      </a:r>
                    </a:p>
                    <a:p>
                      <a:pPr marL="285750" indent="-285750">
                        <a:buFont typeface="Arial" panose="020B0604020202020204" pitchFamily="34" charset="0"/>
                        <a:buChar char="•"/>
                      </a:pPr>
                      <a:r>
                        <a:rPr lang="en-GB" sz="1600" baseline="0" dirty="0"/>
                        <a:t>fluorescent (not reflective) colours show up in the daytime</a:t>
                      </a:r>
                    </a:p>
                    <a:p>
                      <a:pPr marL="285750" indent="-285750">
                        <a:buFont typeface="Arial" panose="020B0604020202020204" pitchFamily="34" charset="0"/>
                        <a:buChar char="•"/>
                      </a:pPr>
                      <a:r>
                        <a:rPr lang="en-GB" sz="1600" baseline="0" dirty="0"/>
                        <a:t>flat shoes</a:t>
                      </a:r>
                    </a:p>
                    <a:p>
                      <a:pPr marL="285750" indent="-285750">
                        <a:buFont typeface="Arial" panose="020B0604020202020204" pitchFamily="34" charset="0"/>
                        <a:buChar char="•"/>
                      </a:pPr>
                      <a:r>
                        <a:rPr lang="en-GB" sz="1600" baseline="0" dirty="0"/>
                        <a:t>laces done up</a:t>
                      </a:r>
                    </a:p>
                    <a:p>
                      <a:pPr marL="285750" indent="-285750">
                        <a:buFont typeface="Arial" panose="020B0604020202020204" pitchFamily="34" charset="0"/>
                        <a:buChar char="•"/>
                      </a:pPr>
                      <a:r>
                        <a:rPr lang="en-GB" sz="1600" baseline="0" dirty="0"/>
                        <a:t>reflectors on your bag</a:t>
                      </a:r>
                      <a:endParaRPr lang="en-GB" sz="1600" dirty="0"/>
                    </a:p>
                  </a:txBody>
                  <a:tcPr marL="137160" marR="137160" marT="137128" marB="137128"/>
                </a:tc>
                <a:tc>
                  <a:txBody>
                    <a:bodyPr/>
                    <a:lstStyle/>
                    <a:p>
                      <a:pPr marL="285750" indent="-285750">
                        <a:buFont typeface="Arial" panose="020B0604020202020204" pitchFamily="34" charset="0"/>
                        <a:buChar char="•"/>
                      </a:pPr>
                      <a:r>
                        <a:rPr lang="en-GB" sz="1600" dirty="0"/>
                        <a:t>helmet</a:t>
                      </a:r>
                    </a:p>
                    <a:p>
                      <a:pPr marL="285750" indent="-285750">
                        <a:buFont typeface="Arial" panose="020B0604020202020204" pitchFamily="34" charset="0"/>
                        <a:buChar char="•"/>
                      </a:pPr>
                      <a:r>
                        <a:rPr lang="en-GB" sz="1600" dirty="0"/>
                        <a:t>reflective gear</a:t>
                      </a:r>
                    </a:p>
                    <a:p>
                      <a:pPr marL="285750" indent="-285750">
                        <a:buFont typeface="Arial" panose="020B0604020202020204" pitchFamily="34" charset="0"/>
                        <a:buChar char="•"/>
                      </a:pPr>
                      <a:r>
                        <a:rPr lang="en-GB" sz="1600" dirty="0"/>
                        <a:t>lights and reflectors on bikes</a:t>
                      </a:r>
                    </a:p>
                    <a:p>
                      <a:pPr marL="285750" indent="-285750">
                        <a:buFont typeface="Arial" panose="020B0604020202020204" pitchFamily="34" charset="0"/>
                        <a:buChar char="•"/>
                      </a:pPr>
                      <a:r>
                        <a:rPr lang="en-GB" sz="1600" dirty="0"/>
                        <a:t>no loose laces</a:t>
                      </a:r>
                    </a:p>
                  </a:txBody>
                  <a:tcPr marL="137160" marR="137160" marT="137128" marB="137128"/>
                </a:tc>
                <a:extLst>
                  <a:ext uri="{0D108BD9-81ED-4DB2-BD59-A6C34878D82A}">
                    <a16:rowId xmlns:a16="http://schemas.microsoft.com/office/drawing/2014/main" val="10001"/>
                  </a:ext>
                </a:extLst>
              </a:tr>
            </a:tbl>
          </a:graphicData>
        </a:graphic>
      </p:graphicFrame>
      <p:sp>
        <p:nvSpPr>
          <p:cNvPr id="17" name="Rectangle 16">
            <a:extLst>
              <a:ext uri="{FF2B5EF4-FFF2-40B4-BE49-F238E27FC236}">
                <a16:creationId xmlns:a16="http://schemas.microsoft.com/office/drawing/2014/main" id="{780C3FC4-5684-4DF9-A64A-6EA098014353}"/>
              </a:ext>
            </a:extLst>
          </p:cNvPr>
          <p:cNvSpPr>
            <a:spLocks noChangeArrowheads="1"/>
          </p:cNvSpPr>
          <p:nvPr/>
        </p:nvSpPr>
        <p:spPr bwMode="auto">
          <a:xfrm>
            <a:off x="539750" y="5284788"/>
            <a:ext cx="777716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b="1">
                <a:solidFill>
                  <a:schemeClr val="tx1"/>
                </a:solidFill>
              </a:rPr>
              <a:t>What should you always </a:t>
            </a:r>
            <a:br>
              <a:rPr lang="en-GB" altLang="en-US" b="1">
                <a:solidFill>
                  <a:schemeClr val="tx1"/>
                </a:solidFill>
              </a:rPr>
            </a:br>
            <a:r>
              <a:rPr lang="en-GB" altLang="en-US" b="1">
                <a:solidFill>
                  <a:schemeClr val="tx1"/>
                </a:solidFill>
              </a:rPr>
              <a:t>wear in a car?</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par>
                          <p:cTn id="13" fill="hold" nodeType="afterGroup">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3554" name="Title 20">
            <a:extLst>
              <a:ext uri="{FF2B5EF4-FFF2-40B4-BE49-F238E27FC236}">
                <a16:creationId xmlns:a16="http://schemas.microsoft.com/office/drawing/2014/main" id="{B7413FAE-F413-4879-93BC-A5816E2B40D5}"/>
              </a:ext>
            </a:extLst>
          </p:cNvPr>
          <p:cNvSpPr>
            <a:spLocks noGrp="1"/>
          </p:cNvSpPr>
          <p:nvPr>
            <p:ph type="title"/>
          </p:nvPr>
        </p:nvSpPr>
        <p:spPr>
          <a:xfrm>
            <a:off x="649288" y="479425"/>
            <a:ext cx="7845425" cy="993775"/>
          </a:xfrm>
        </p:spPr>
        <p:txBody>
          <a:bodyPr/>
          <a:lstStyle/>
          <a:p>
            <a:pPr eaLnBrk="1" hangingPunct="1"/>
            <a:r>
              <a:rPr lang="en-GB" altLang="en-US" sz="4400"/>
              <a:t>How Much Do You Know?</a:t>
            </a:r>
            <a:endParaRPr lang="en-GB" altLang="en-US" sz="3600"/>
          </a:p>
        </p:txBody>
      </p:sp>
      <p:sp>
        <p:nvSpPr>
          <p:cNvPr id="18" name="Rectangle 17">
            <a:extLst>
              <a:ext uri="{FF2B5EF4-FFF2-40B4-BE49-F238E27FC236}">
                <a16:creationId xmlns:a16="http://schemas.microsoft.com/office/drawing/2014/main" id="{97EC84CB-D49B-4194-BE59-437DEC58C6F0}"/>
              </a:ext>
            </a:extLst>
          </p:cNvPr>
          <p:cNvSpPr>
            <a:spLocks noChangeArrowheads="1"/>
          </p:cNvSpPr>
          <p:nvPr/>
        </p:nvSpPr>
        <p:spPr bwMode="auto">
          <a:xfrm>
            <a:off x="765175" y="1625600"/>
            <a:ext cx="5635625" cy="463550"/>
          </a:xfrm>
          <a:prstGeom prst="rect">
            <a:avLst/>
          </a:prstGeom>
          <a:solidFill>
            <a:srgbClr val="D7E3C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80000" tIns="108000" rIns="144000" bIns="108000">
            <a:spAutoFit/>
          </a:bodyPr>
          <a:lstStyle>
            <a:lvl1pPr marL="342900" indent="-34290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 typeface="Twinkl Sb"/>
              <a:buAutoNum type="arabicPeriod"/>
            </a:pPr>
            <a:r>
              <a:rPr lang="en-GB" altLang="en-US" sz="1600">
                <a:solidFill>
                  <a:schemeClr val="tx1"/>
                </a:solidFill>
              </a:rPr>
              <a:t>What is the speed limit outside school?</a:t>
            </a:r>
          </a:p>
        </p:txBody>
      </p:sp>
      <p:sp>
        <p:nvSpPr>
          <p:cNvPr id="23" name="Rectangle 22">
            <a:extLst>
              <a:ext uri="{FF2B5EF4-FFF2-40B4-BE49-F238E27FC236}">
                <a16:creationId xmlns:a16="http://schemas.microsoft.com/office/drawing/2014/main" id="{0F513A63-42B2-4889-A433-DBBE9C13A302}"/>
              </a:ext>
            </a:extLst>
          </p:cNvPr>
          <p:cNvSpPr>
            <a:spLocks noChangeArrowheads="1"/>
          </p:cNvSpPr>
          <p:nvPr/>
        </p:nvSpPr>
        <p:spPr bwMode="auto">
          <a:xfrm>
            <a:off x="755650" y="2189163"/>
            <a:ext cx="7632700" cy="711200"/>
          </a:xfrm>
          <a:prstGeom prst="rect">
            <a:avLst/>
          </a:prstGeom>
          <a:solidFill>
            <a:srgbClr val="AFDEF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80000" tIns="108000" rIns="144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b="1" dirty="0">
                <a:solidFill>
                  <a:schemeClr val="tx1"/>
                </a:solidFill>
              </a:rPr>
              <a:t>Answer: </a:t>
            </a:r>
            <a:r>
              <a:rPr lang="en-GB" altLang="en-US" sz="1600" dirty="0">
                <a:solidFill>
                  <a:schemeClr val="tx1"/>
                </a:solidFill>
              </a:rPr>
              <a:t>30mph in built-up areas although some local councils can set speed limits outside schools to 20mph.</a:t>
            </a:r>
          </a:p>
        </p:txBody>
      </p:sp>
      <p:sp>
        <p:nvSpPr>
          <p:cNvPr id="24" name="Rectangle 23">
            <a:extLst>
              <a:ext uri="{FF2B5EF4-FFF2-40B4-BE49-F238E27FC236}">
                <a16:creationId xmlns:a16="http://schemas.microsoft.com/office/drawing/2014/main" id="{87D28D8A-5AB2-4C9D-BAA4-F8DD64490C4B}"/>
              </a:ext>
            </a:extLst>
          </p:cNvPr>
          <p:cNvSpPr>
            <a:spLocks noChangeArrowheads="1"/>
          </p:cNvSpPr>
          <p:nvPr/>
        </p:nvSpPr>
        <p:spPr bwMode="auto">
          <a:xfrm>
            <a:off x="6400800" y="1625600"/>
            <a:ext cx="1987550" cy="463550"/>
          </a:xfrm>
          <a:prstGeom prst="rect">
            <a:avLst/>
          </a:prstGeom>
          <a:solidFill>
            <a:srgbClr val="69932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44000" tIns="108000" rIns="144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b="1">
                <a:solidFill>
                  <a:schemeClr val="bg1"/>
                </a:solidFill>
              </a:rPr>
              <a:t>Reveal answer</a:t>
            </a:r>
          </a:p>
        </p:txBody>
      </p:sp>
      <p:sp>
        <p:nvSpPr>
          <p:cNvPr id="27" name="Rectangle 26">
            <a:extLst>
              <a:ext uri="{FF2B5EF4-FFF2-40B4-BE49-F238E27FC236}">
                <a16:creationId xmlns:a16="http://schemas.microsoft.com/office/drawing/2014/main" id="{D81C1E89-4379-4905-AD99-33536B8035E4}"/>
              </a:ext>
            </a:extLst>
          </p:cNvPr>
          <p:cNvSpPr>
            <a:spLocks noChangeArrowheads="1"/>
          </p:cNvSpPr>
          <p:nvPr/>
        </p:nvSpPr>
        <p:spPr bwMode="auto">
          <a:xfrm>
            <a:off x="765175" y="3145522"/>
            <a:ext cx="5635625" cy="465138"/>
          </a:xfrm>
          <a:prstGeom prst="rect">
            <a:avLst/>
          </a:prstGeom>
          <a:solidFill>
            <a:srgbClr val="D7E3C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80000" tIns="108000" rIns="144000" bIns="108000">
            <a:spAutoFit/>
          </a:bodyPr>
          <a:lstStyle>
            <a:lvl1pPr marL="342900" indent="-34290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 typeface="Twinkl Sb"/>
              <a:buAutoNum type="arabicPeriod" startAt="2"/>
            </a:pPr>
            <a:r>
              <a:rPr lang="en-GB" altLang="en-US" sz="1600">
                <a:solidFill>
                  <a:schemeClr val="tx1"/>
                </a:solidFill>
              </a:rPr>
              <a:t>What should you always wear in a car and why?</a:t>
            </a:r>
          </a:p>
        </p:txBody>
      </p:sp>
      <p:sp>
        <p:nvSpPr>
          <p:cNvPr id="29" name="Rectangle 28">
            <a:extLst>
              <a:ext uri="{FF2B5EF4-FFF2-40B4-BE49-F238E27FC236}">
                <a16:creationId xmlns:a16="http://schemas.microsoft.com/office/drawing/2014/main" id="{4875EA38-89A8-4C56-994C-ADF30D50C718}"/>
              </a:ext>
            </a:extLst>
          </p:cNvPr>
          <p:cNvSpPr>
            <a:spLocks noChangeArrowheads="1"/>
          </p:cNvSpPr>
          <p:nvPr/>
        </p:nvSpPr>
        <p:spPr bwMode="auto">
          <a:xfrm>
            <a:off x="755650" y="3710672"/>
            <a:ext cx="7632700" cy="465138"/>
          </a:xfrm>
          <a:prstGeom prst="rect">
            <a:avLst/>
          </a:prstGeom>
          <a:solidFill>
            <a:srgbClr val="AFDEF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80000" tIns="108000" rIns="144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b="1">
                <a:solidFill>
                  <a:schemeClr val="tx1"/>
                </a:solidFill>
              </a:rPr>
              <a:t>Answer: </a:t>
            </a:r>
            <a:r>
              <a:rPr lang="en-GB" altLang="en-US" sz="1600">
                <a:solidFill>
                  <a:schemeClr val="tx1"/>
                </a:solidFill>
              </a:rPr>
              <a:t>A seat belt because it stops you from being thrown forward in a crash.</a:t>
            </a:r>
          </a:p>
        </p:txBody>
      </p:sp>
      <p:sp>
        <p:nvSpPr>
          <p:cNvPr id="30" name="Rectangle 29">
            <a:extLst>
              <a:ext uri="{FF2B5EF4-FFF2-40B4-BE49-F238E27FC236}">
                <a16:creationId xmlns:a16="http://schemas.microsoft.com/office/drawing/2014/main" id="{EE0608C8-817F-4A34-BC6B-D5B3310C769F}"/>
              </a:ext>
            </a:extLst>
          </p:cNvPr>
          <p:cNvSpPr>
            <a:spLocks noChangeArrowheads="1"/>
          </p:cNvSpPr>
          <p:nvPr/>
        </p:nvSpPr>
        <p:spPr bwMode="auto">
          <a:xfrm>
            <a:off x="6400800" y="3145522"/>
            <a:ext cx="1987550" cy="465138"/>
          </a:xfrm>
          <a:prstGeom prst="rect">
            <a:avLst/>
          </a:prstGeom>
          <a:solidFill>
            <a:srgbClr val="69932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44000" tIns="108000" rIns="144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b="1">
                <a:solidFill>
                  <a:schemeClr val="bg1"/>
                </a:solidFill>
              </a:rPr>
              <a:t>Reveal answer</a:t>
            </a:r>
          </a:p>
        </p:txBody>
      </p:sp>
      <p:sp>
        <p:nvSpPr>
          <p:cNvPr id="31" name="Rectangle 30">
            <a:extLst>
              <a:ext uri="{FF2B5EF4-FFF2-40B4-BE49-F238E27FC236}">
                <a16:creationId xmlns:a16="http://schemas.microsoft.com/office/drawing/2014/main" id="{E9FB16F3-C3C8-4D46-9C37-EC0C6D189DE8}"/>
              </a:ext>
            </a:extLst>
          </p:cNvPr>
          <p:cNvSpPr>
            <a:spLocks noChangeArrowheads="1"/>
          </p:cNvSpPr>
          <p:nvPr/>
        </p:nvSpPr>
        <p:spPr bwMode="auto">
          <a:xfrm>
            <a:off x="765175" y="4403288"/>
            <a:ext cx="5635625" cy="711200"/>
          </a:xfrm>
          <a:prstGeom prst="rect">
            <a:avLst/>
          </a:prstGeom>
          <a:solidFill>
            <a:srgbClr val="D7E3C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80000" tIns="108000" rIns="144000" bIns="108000">
            <a:spAutoFit/>
          </a:bodyPr>
          <a:lstStyle>
            <a:lvl1pPr marL="342900" indent="-34290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 typeface="Twinkl Sb"/>
              <a:buAutoNum type="arabicPeriod" startAt="3"/>
            </a:pPr>
            <a:r>
              <a:rPr lang="en-GB" altLang="en-US" sz="1600">
                <a:solidFill>
                  <a:schemeClr val="tx1"/>
                </a:solidFill>
              </a:rPr>
              <a:t>Why should you reduce your speed in wet or frosty weather? </a:t>
            </a:r>
          </a:p>
        </p:txBody>
      </p:sp>
      <p:sp>
        <p:nvSpPr>
          <p:cNvPr id="32" name="Rectangle 31">
            <a:extLst>
              <a:ext uri="{FF2B5EF4-FFF2-40B4-BE49-F238E27FC236}">
                <a16:creationId xmlns:a16="http://schemas.microsoft.com/office/drawing/2014/main" id="{A352E846-8C80-48E9-B2B4-4A66BFED6828}"/>
              </a:ext>
            </a:extLst>
          </p:cNvPr>
          <p:cNvSpPr>
            <a:spLocks noChangeArrowheads="1"/>
          </p:cNvSpPr>
          <p:nvPr/>
        </p:nvSpPr>
        <p:spPr bwMode="auto">
          <a:xfrm>
            <a:off x="755650" y="5209738"/>
            <a:ext cx="7632700" cy="1203325"/>
          </a:xfrm>
          <a:prstGeom prst="rect">
            <a:avLst/>
          </a:prstGeom>
          <a:solidFill>
            <a:srgbClr val="AFDEF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80000" tIns="108000" rIns="144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b="1" dirty="0">
                <a:solidFill>
                  <a:schemeClr val="tx1"/>
                </a:solidFill>
              </a:rPr>
              <a:t>Answer: </a:t>
            </a:r>
            <a:r>
              <a:rPr lang="en-GB" altLang="en-US" sz="1600" dirty="0"/>
              <a:t>It takes double the amount of time to stop in wet weather because your tyres will have less grip on the road. It takes up to ten times longer to stop in snow or ice. Reduce your speed and leave more space between you and the vehicle in front to account for greater stopping distances.</a:t>
            </a:r>
            <a:endParaRPr lang="en-GB" altLang="en-US" sz="1600" dirty="0">
              <a:solidFill>
                <a:schemeClr val="tx1"/>
              </a:solidFill>
            </a:endParaRPr>
          </a:p>
        </p:txBody>
      </p:sp>
      <p:sp>
        <p:nvSpPr>
          <p:cNvPr id="33" name="Rectangle 32">
            <a:extLst>
              <a:ext uri="{FF2B5EF4-FFF2-40B4-BE49-F238E27FC236}">
                <a16:creationId xmlns:a16="http://schemas.microsoft.com/office/drawing/2014/main" id="{AC2F1038-CE09-4DD8-8507-7915D22A3194}"/>
              </a:ext>
            </a:extLst>
          </p:cNvPr>
          <p:cNvSpPr>
            <a:spLocks noChangeArrowheads="1"/>
          </p:cNvSpPr>
          <p:nvPr/>
        </p:nvSpPr>
        <p:spPr bwMode="auto">
          <a:xfrm>
            <a:off x="6400800" y="4403288"/>
            <a:ext cx="1987550" cy="711200"/>
          </a:xfrm>
          <a:prstGeom prst="rect">
            <a:avLst/>
          </a:prstGeom>
          <a:solidFill>
            <a:srgbClr val="69932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44000" tIns="108000" rIns="144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b="1">
                <a:solidFill>
                  <a:schemeClr val="bg1"/>
                </a:solidFill>
              </a:rPr>
              <a:t>Reveal answer</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fade">
                                      <p:cBhvr>
                                        <p:cTn id="10" dur="500"/>
                                        <p:tgtEl>
                                          <p:spTgt spid="24"/>
                                        </p:tgtEl>
                                      </p:cBhvr>
                                    </p:animEffect>
                                  </p:childTnLst>
                                </p:cTn>
                              </p:par>
                            </p:childTnLst>
                          </p:cTn>
                        </p:par>
                        <p:par>
                          <p:cTn id="11" fill="hold" nodeType="afterGroup">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fade">
                                      <p:cBhvr>
                                        <p:cTn id="14" dur="500"/>
                                        <p:tgtEl>
                                          <p:spTgt spid="27"/>
                                        </p:tgtEl>
                                      </p:cBhvr>
                                    </p:animEffect>
                                  </p:childTnLst>
                                </p:cTn>
                              </p:par>
                            </p:childTnLst>
                          </p:cTn>
                        </p:par>
                        <p:par>
                          <p:cTn id="15" fill="hold" nodeType="afterGroup">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fade">
                                      <p:cBhvr>
                                        <p:cTn id="18" dur="500"/>
                                        <p:tgtEl>
                                          <p:spTgt spid="30"/>
                                        </p:tgtEl>
                                      </p:cBhvr>
                                    </p:animEffect>
                                  </p:childTnLst>
                                </p:cTn>
                              </p:par>
                            </p:childTnLst>
                          </p:cTn>
                        </p:par>
                        <p:par>
                          <p:cTn id="19" fill="hold" nodeType="afterGroup">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fade">
                                      <p:cBhvr>
                                        <p:cTn id="22" dur="500"/>
                                        <p:tgtEl>
                                          <p:spTgt spid="31"/>
                                        </p:tgtEl>
                                      </p:cBhvr>
                                    </p:animEffect>
                                  </p:childTnLst>
                                </p:cTn>
                              </p:par>
                            </p:childTnLst>
                          </p:cTn>
                        </p:par>
                        <p:par>
                          <p:cTn id="23" fill="hold" nodeType="afterGroup">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33"/>
                                        </p:tgtEl>
                                        <p:attrNameLst>
                                          <p:attrName>style.visibility</p:attrName>
                                        </p:attrNameLst>
                                      </p:cBhvr>
                                      <p:to>
                                        <p:strVal val="visible"/>
                                      </p:to>
                                    </p:set>
                                    <p:animEffect transition="in" filter="fade">
                                      <p:cBhvr>
                                        <p:cTn id="26"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7" restart="whenNotActive" fill="hold" evtFilter="cancelBubble" nodeType="interactiveSeq">
                <p:stCondLst>
                  <p:cond evt="onClick" delay="0">
                    <p:tgtEl>
                      <p:spTgt spid="24"/>
                    </p:tgtEl>
                  </p:cond>
                </p:stCondLst>
                <p:endSync evt="end" delay="0">
                  <p:rtn val="all"/>
                </p:endSync>
                <p:childTnLst>
                  <p:par>
                    <p:cTn id="28" fill="hold" nodeType="clickPar">
                      <p:stCondLst>
                        <p:cond delay="0"/>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childTnLst>
                          </p:cTn>
                        </p:par>
                      </p:childTnLst>
                    </p:cTn>
                  </p:par>
                </p:childTnLst>
              </p:cTn>
              <p:nextCondLst>
                <p:cond evt="onClick" delay="0">
                  <p:tgtEl>
                    <p:spTgt spid="24"/>
                  </p:tgtEl>
                </p:cond>
              </p:nextCondLst>
            </p:seq>
            <p:seq concurrent="1" nextAc="seek">
              <p:cTn id="33" restart="whenNotActive" fill="hold" evtFilter="cancelBubble" nodeType="interactiveSeq">
                <p:stCondLst>
                  <p:cond evt="onClick" delay="0">
                    <p:tgtEl>
                      <p:spTgt spid="30"/>
                    </p:tgtEl>
                  </p:cond>
                </p:stCondLst>
                <p:endSync evt="end" delay="0">
                  <p:rtn val="all"/>
                </p:endSync>
                <p:childTnLst>
                  <p:par>
                    <p:cTn id="34" fill="hold" nodeType="clickPar">
                      <p:stCondLst>
                        <p:cond delay="0"/>
                      </p:stCondLst>
                      <p:childTnLst>
                        <p:par>
                          <p:cTn id="35" fill="hold" nodeType="withGroup">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29"/>
                                        </p:tgtEl>
                                        <p:attrNameLst>
                                          <p:attrName>style.visibility</p:attrName>
                                        </p:attrNameLst>
                                      </p:cBhvr>
                                      <p:to>
                                        <p:strVal val="visible"/>
                                      </p:to>
                                    </p:set>
                                    <p:animEffect transition="in" filter="fade">
                                      <p:cBhvr>
                                        <p:cTn id="38" dur="500"/>
                                        <p:tgtEl>
                                          <p:spTgt spid="29"/>
                                        </p:tgtEl>
                                      </p:cBhvr>
                                    </p:animEffect>
                                  </p:childTnLst>
                                </p:cTn>
                              </p:par>
                            </p:childTnLst>
                          </p:cTn>
                        </p:par>
                      </p:childTnLst>
                    </p:cTn>
                  </p:par>
                </p:childTnLst>
              </p:cTn>
              <p:nextCondLst>
                <p:cond evt="onClick" delay="0">
                  <p:tgtEl>
                    <p:spTgt spid="30"/>
                  </p:tgtEl>
                </p:cond>
              </p:nextCondLst>
            </p:seq>
            <p:seq concurrent="1" nextAc="seek">
              <p:cTn id="39" restart="whenNotActive" fill="hold" evtFilter="cancelBubble" nodeType="interactiveSeq">
                <p:stCondLst>
                  <p:cond evt="onClick" delay="0">
                    <p:tgtEl>
                      <p:spTgt spid="33"/>
                    </p:tgtEl>
                  </p:cond>
                </p:stCondLst>
                <p:endSync evt="end" delay="0">
                  <p:rtn val="all"/>
                </p:endSync>
                <p:childTnLst>
                  <p:par>
                    <p:cTn id="40" fill="hold" nodeType="clickPar">
                      <p:stCondLst>
                        <p:cond delay="0"/>
                      </p:stCondLst>
                      <p:childTnLst>
                        <p:par>
                          <p:cTn id="41" fill="hold" nodeType="withGroup">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32"/>
                                        </p:tgtEl>
                                        <p:attrNameLst>
                                          <p:attrName>style.visibility</p:attrName>
                                        </p:attrNameLst>
                                      </p:cBhvr>
                                      <p:to>
                                        <p:strVal val="visible"/>
                                      </p:to>
                                    </p:set>
                                    <p:animEffect transition="in" filter="fade">
                                      <p:cBhvr>
                                        <p:cTn id="44" dur="500"/>
                                        <p:tgtEl>
                                          <p:spTgt spid="32"/>
                                        </p:tgtEl>
                                      </p:cBhvr>
                                    </p:animEffect>
                                  </p:childTnLst>
                                </p:cTn>
                              </p:par>
                            </p:childTnLst>
                          </p:cTn>
                        </p:par>
                      </p:childTnLst>
                    </p:cTn>
                  </p:par>
                </p:childTnLst>
              </p:cTn>
              <p:nextCondLst>
                <p:cond evt="onClick" delay="0">
                  <p:tgtEl>
                    <p:spTgt spid="33"/>
                  </p:tgtEl>
                </p:cond>
              </p:nextCondLst>
            </p:seq>
          </p:childTnLst>
        </p:cTn>
      </p:par>
    </p:tnLst>
    <p:bldLst>
      <p:bldP spid="18" grpId="0" animBg="1"/>
      <p:bldP spid="23" grpId="0" animBg="1"/>
      <p:bldP spid="24" grpId="0" animBg="1"/>
      <p:bldP spid="27" grpId="0" animBg="1"/>
      <p:bldP spid="29" grpId="0" animBg="1"/>
      <p:bldP spid="30" grpId="0" animBg="1"/>
      <p:bldP spid="31" grpId="0" animBg="1"/>
      <p:bldP spid="32" grpId="0" animBg="1"/>
      <p:bldP spid="3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4578" name="Title 20">
            <a:extLst>
              <a:ext uri="{FF2B5EF4-FFF2-40B4-BE49-F238E27FC236}">
                <a16:creationId xmlns:a16="http://schemas.microsoft.com/office/drawing/2014/main" id="{FA034291-E7A2-453A-92AF-17BDEEA61BBB}"/>
              </a:ext>
            </a:extLst>
          </p:cNvPr>
          <p:cNvSpPr>
            <a:spLocks noGrp="1"/>
          </p:cNvSpPr>
          <p:nvPr>
            <p:ph type="title"/>
          </p:nvPr>
        </p:nvSpPr>
        <p:spPr>
          <a:xfrm>
            <a:off x="649288" y="479425"/>
            <a:ext cx="7845425" cy="993775"/>
          </a:xfrm>
        </p:spPr>
        <p:txBody>
          <a:bodyPr/>
          <a:lstStyle/>
          <a:p>
            <a:pPr eaLnBrk="1" hangingPunct="1"/>
            <a:r>
              <a:rPr lang="en-GB" altLang="en-US" sz="4400"/>
              <a:t>How Much Do You Know?</a:t>
            </a:r>
            <a:endParaRPr lang="en-GB" altLang="en-US" sz="3600"/>
          </a:p>
        </p:txBody>
      </p:sp>
      <p:sp>
        <p:nvSpPr>
          <p:cNvPr id="13" name="Rectangle 12">
            <a:extLst>
              <a:ext uri="{FF2B5EF4-FFF2-40B4-BE49-F238E27FC236}">
                <a16:creationId xmlns:a16="http://schemas.microsoft.com/office/drawing/2014/main" id="{F18250B3-77D3-4FF4-8521-0E06C454DC28}"/>
              </a:ext>
            </a:extLst>
          </p:cNvPr>
          <p:cNvSpPr>
            <a:spLocks noChangeArrowheads="1"/>
          </p:cNvSpPr>
          <p:nvPr/>
        </p:nvSpPr>
        <p:spPr bwMode="auto">
          <a:xfrm>
            <a:off x="765175" y="1625600"/>
            <a:ext cx="7623175" cy="1449388"/>
          </a:xfrm>
          <a:prstGeom prst="rect">
            <a:avLst/>
          </a:prstGeom>
          <a:solidFill>
            <a:srgbClr val="D7E3C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80000" tIns="108000" rIns="144000" bIns="108000">
            <a:spAutoFit/>
          </a:bodyPr>
          <a:lstStyle>
            <a:lvl1pPr marL="342900" indent="-34290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 typeface="Twinkl Sb"/>
              <a:buAutoNum type="arabicPeriod" startAt="4"/>
            </a:pPr>
            <a:r>
              <a:rPr lang="en-GB" altLang="en-US" sz="1600">
                <a:solidFill>
                  <a:schemeClr val="tx1"/>
                </a:solidFill>
              </a:rPr>
              <a:t>Which of these things shouldn’t you do when being a passenger in a car?</a:t>
            </a:r>
          </a:p>
          <a:p>
            <a:pPr lvl="1" eaLnBrk="1" hangingPunct="1">
              <a:lnSpc>
                <a:spcPct val="100000"/>
              </a:lnSpc>
              <a:spcBef>
                <a:spcPct val="0"/>
              </a:spcBef>
            </a:pPr>
            <a:r>
              <a:rPr lang="en-GB" altLang="en-US">
                <a:solidFill>
                  <a:schemeClr val="tx1"/>
                </a:solidFill>
              </a:rPr>
              <a:t>Throw things in or out of the car. </a:t>
            </a:r>
          </a:p>
          <a:p>
            <a:pPr lvl="1" eaLnBrk="1" hangingPunct="1">
              <a:lnSpc>
                <a:spcPct val="100000"/>
              </a:lnSpc>
              <a:spcBef>
                <a:spcPct val="0"/>
              </a:spcBef>
            </a:pPr>
            <a:r>
              <a:rPr lang="en-GB" altLang="en-US">
                <a:solidFill>
                  <a:schemeClr val="tx1"/>
                </a:solidFill>
              </a:rPr>
              <a:t>Lean out of the window.</a:t>
            </a:r>
          </a:p>
          <a:p>
            <a:pPr lvl="1" eaLnBrk="1" hangingPunct="1">
              <a:lnSpc>
                <a:spcPct val="100000"/>
              </a:lnSpc>
              <a:spcBef>
                <a:spcPct val="0"/>
              </a:spcBef>
            </a:pPr>
            <a:r>
              <a:rPr lang="en-GB" altLang="en-US">
                <a:solidFill>
                  <a:schemeClr val="tx1"/>
                </a:solidFill>
              </a:rPr>
              <a:t>Block the driver’s view of the window or mirror.</a:t>
            </a:r>
          </a:p>
          <a:p>
            <a:pPr lvl="1" eaLnBrk="1" hangingPunct="1">
              <a:lnSpc>
                <a:spcPct val="100000"/>
              </a:lnSpc>
              <a:spcBef>
                <a:spcPct val="0"/>
              </a:spcBef>
            </a:pPr>
            <a:r>
              <a:rPr lang="en-GB" altLang="en-US">
                <a:solidFill>
                  <a:schemeClr val="tx1"/>
                </a:solidFill>
              </a:rPr>
              <a:t>Argue or shout loudly.</a:t>
            </a:r>
          </a:p>
        </p:txBody>
      </p:sp>
      <p:sp>
        <p:nvSpPr>
          <p:cNvPr id="14" name="Rectangle 13">
            <a:extLst>
              <a:ext uri="{FF2B5EF4-FFF2-40B4-BE49-F238E27FC236}">
                <a16:creationId xmlns:a16="http://schemas.microsoft.com/office/drawing/2014/main" id="{F6BE2455-0758-44A5-9D2E-680690020F02}"/>
              </a:ext>
            </a:extLst>
          </p:cNvPr>
          <p:cNvSpPr>
            <a:spLocks noChangeArrowheads="1"/>
          </p:cNvSpPr>
          <p:nvPr/>
        </p:nvSpPr>
        <p:spPr bwMode="auto">
          <a:xfrm>
            <a:off x="3378200" y="5594350"/>
            <a:ext cx="1987550" cy="463550"/>
          </a:xfrm>
          <a:prstGeom prst="rect">
            <a:avLst/>
          </a:prstGeom>
          <a:solidFill>
            <a:srgbClr val="69932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44000" tIns="108000" rIns="144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b="1">
                <a:solidFill>
                  <a:schemeClr val="bg1"/>
                </a:solidFill>
              </a:rPr>
              <a:t>Reveal answer</a:t>
            </a:r>
          </a:p>
        </p:txBody>
      </p:sp>
      <p:sp>
        <p:nvSpPr>
          <p:cNvPr id="15" name="Rectangle 14">
            <a:extLst>
              <a:ext uri="{FF2B5EF4-FFF2-40B4-BE49-F238E27FC236}">
                <a16:creationId xmlns:a16="http://schemas.microsoft.com/office/drawing/2014/main" id="{FDDCD6CA-4620-4A4C-832C-C05B94AE6344}"/>
              </a:ext>
            </a:extLst>
          </p:cNvPr>
          <p:cNvSpPr>
            <a:spLocks noChangeArrowheads="1"/>
          </p:cNvSpPr>
          <p:nvPr/>
        </p:nvSpPr>
        <p:spPr bwMode="auto">
          <a:xfrm>
            <a:off x="755650" y="3159125"/>
            <a:ext cx="7632700" cy="463550"/>
          </a:xfrm>
          <a:prstGeom prst="rect">
            <a:avLst/>
          </a:prstGeom>
          <a:solidFill>
            <a:srgbClr val="AFDEF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80000" tIns="108000" rIns="144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b="1">
                <a:solidFill>
                  <a:schemeClr val="tx1"/>
                </a:solidFill>
              </a:rPr>
              <a:t>Answer: </a:t>
            </a:r>
            <a:r>
              <a:rPr lang="en-GB" altLang="en-US" sz="1600">
                <a:solidFill>
                  <a:schemeClr val="tx1"/>
                </a:solidFill>
              </a:rPr>
              <a:t>All of these things!</a:t>
            </a:r>
          </a:p>
        </p:txBody>
      </p:sp>
      <p:pic>
        <p:nvPicPr>
          <p:cNvPr id="5" name="Picture 4">
            <a:extLst>
              <a:ext uri="{FF2B5EF4-FFF2-40B4-BE49-F238E27FC236}">
                <a16:creationId xmlns:a16="http://schemas.microsoft.com/office/drawing/2014/main" id="{360237AE-7CB9-4A22-8394-D9A69A981EF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749925" y="2489200"/>
            <a:ext cx="2566988"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 restart="whenNotActive" fill="hold" evtFilter="cancelBubble" nodeType="interactiveSeq">
                <p:stCondLst>
                  <p:cond evt="onClick" delay="0">
                    <p:tgtEl>
                      <p:spTgt spid="14"/>
                    </p:tgtEl>
                  </p:cond>
                </p:stCondLst>
                <p:endSync evt="end" delay="0">
                  <p:rtn val="all"/>
                </p:endSync>
                <p:childTnLst>
                  <p:par>
                    <p:cTn id="13" fill="hold" nodeType="clickPar">
                      <p:stCondLst>
                        <p:cond delay="0"/>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childTnLst>
                    </p:cTn>
                  </p:par>
                </p:childTnLst>
              </p:cTn>
              <p:nextCondLst>
                <p:cond evt="onClick" delay="0">
                  <p:tgtEl>
                    <p:spTgt spid="14"/>
                  </p:tgtEl>
                </p:cond>
              </p:nextCondLst>
            </p:seq>
          </p:childTnLst>
        </p:cTn>
      </p:par>
    </p:tnLst>
    <p:bldLst>
      <p:bldP spid="13" grpId="0" animBg="1"/>
      <p:bldP spid="1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1750</TotalTime>
  <Words>822</Words>
  <Application>Microsoft Office PowerPoint</Application>
  <PresentationFormat>On-screen Show (4:3)</PresentationFormat>
  <Paragraphs>131</Paragraphs>
  <Slides>16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Twinkl Sb</vt:lpstr>
      <vt:lpstr>Arial</vt:lpstr>
      <vt:lpstr>Times New Roman</vt:lpstr>
      <vt:lpstr>Twinkl</vt:lpstr>
      <vt:lpstr>Calibri</vt:lpstr>
      <vt:lpstr>Sassoon Infant Rg</vt:lpstr>
      <vt:lpstr>Office Theme</vt:lpstr>
      <vt:lpstr>PowerPoint Presentation</vt:lpstr>
      <vt:lpstr>What Is It?</vt:lpstr>
      <vt:lpstr>Why Do We Need It?</vt:lpstr>
      <vt:lpstr>No Need to Speed</vt:lpstr>
      <vt:lpstr>No Need to Speed</vt:lpstr>
      <vt:lpstr>What Can We Do? The ABCs</vt:lpstr>
      <vt:lpstr>Awareness</vt:lpstr>
      <vt:lpstr>Awareness</vt:lpstr>
      <vt:lpstr>Behaviour</vt:lpstr>
      <vt:lpstr>Behaviour</vt:lpstr>
      <vt:lpstr>Behaviour</vt:lpstr>
      <vt:lpstr>Behaviour</vt:lpstr>
      <vt:lpstr>Choice</vt:lpstr>
      <vt:lpstr>How Much Do You Know?</vt:lpstr>
      <vt:lpstr>How Much Do You Know?</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Julie Davis</cp:lastModifiedBy>
  <cp:revision>154</cp:revision>
  <dcterms:created xsi:type="dcterms:W3CDTF">2014-10-01T16:09:27Z</dcterms:created>
  <dcterms:modified xsi:type="dcterms:W3CDTF">2020-11-27T14:59:28Z</dcterms:modified>
</cp:coreProperties>
</file>